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67" r:id="rId6"/>
    <p:sldId id="259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40033-F225-4DD8-890A-8C1EAEE4281F}" type="datetimeFigureOut">
              <a:rPr lang="en-GB" smtClean="0"/>
              <a:pPr/>
              <a:t>09/01/2015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FDC0-7897-4C56-A352-11F03F7C8C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40033-F225-4DD8-890A-8C1EAEE4281F}" type="datetimeFigureOut">
              <a:rPr lang="en-GB" smtClean="0"/>
              <a:pPr/>
              <a:t>09/01/2015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FDC0-7897-4C56-A352-11F03F7C8C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40033-F225-4DD8-890A-8C1EAEE4281F}" type="datetimeFigureOut">
              <a:rPr lang="en-GB" smtClean="0"/>
              <a:pPr/>
              <a:t>09/01/2015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FDC0-7897-4C56-A352-11F03F7C8C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40033-F225-4DD8-890A-8C1EAEE4281F}" type="datetimeFigureOut">
              <a:rPr lang="en-GB" smtClean="0"/>
              <a:pPr/>
              <a:t>09/01/2015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FDC0-7897-4C56-A352-11F03F7C8C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40033-F225-4DD8-890A-8C1EAEE4281F}" type="datetimeFigureOut">
              <a:rPr lang="en-GB" smtClean="0"/>
              <a:pPr/>
              <a:t>09/01/2015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FDC0-7897-4C56-A352-11F03F7C8C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40033-F225-4DD8-890A-8C1EAEE4281F}" type="datetimeFigureOut">
              <a:rPr lang="en-GB" smtClean="0"/>
              <a:pPr/>
              <a:t>09/01/2015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FDC0-7897-4C56-A352-11F03F7C8C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40033-F225-4DD8-890A-8C1EAEE4281F}" type="datetimeFigureOut">
              <a:rPr lang="en-GB" smtClean="0"/>
              <a:pPr/>
              <a:t>09/01/2015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FDC0-7897-4C56-A352-11F03F7C8C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40033-F225-4DD8-890A-8C1EAEE4281F}" type="datetimeFigureOut">
              <a:rPr lang="en-GB" smtClean="0"/>
              <a:pPr/>
              <a:t>09/01/2015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FDC0-7897-4C56-A352-11F03F7C8C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40033-F225-4DD8-890A-8C1EAEE4281F}" type="datetimeFigureOut">
              <a:rPr lang="en-GB" smtClean="0"/>
              <a:pPr/>
              <a:t>09/01/2015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FDC0-7897-4C56-A352-11F03F7C8C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40033-F225-4DD8-890A-8C1EAEE4281F}" type="datetimeFigureOut">
              <a:rPr lang="en-GB" smtClean="0"/>
              <a:pPr/>
              <a:t>09/01/2015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FDC0-7897-4C56-A352-11F03F7C8C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40033-F225-4DD8-890A-8C1EAEE4281F}" type="datetimeFigureOut">
              <a:rPr lang="en-GB" smtClean="0"/>
              <a:pPr/>
              <a:t>09/01/2015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FDC0-7897-4C56-A352-11F03F7C8C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40033-F225-4DD8-890A-8C1EAEE4281F}" type="datetimeFigureOut">
              <a:rPr lang="en-GB" smtClean="0"/>
              <a:pPr/>
              <a:t>09/01/2015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CFDC0-7897-4C56-A352-11F03F7C8C8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.uk/url?sa=i&amp;source=images&amp;cd=&amp;cad=rja&amp;docid=p8FPr2b6yLNHJM&amp;tbnid=fT_H7d23wJ2m-M:&amp;ved=0CAgQjRw&amp;url=http://www.girlguiding.org.uk/brownies/activities/goforit.asp&amp;ei=RgX5UorOMbSV7AaCrYDYBg&amp;psig=AFQjCNFDwkur5kUg1AIzRGtmOJ2Uvzv9_g&amp;ust=1392137926899770" TargetMode="External"/><Relationship Id="rId3" Type="http://schemas.openxmlformats.org/officeDocument/2006/relationships/hyperlink" Target="http://www.google.co.uk/url?sa=i&amp;rct=j&amp;q=&amp;esrc=s&amp;source=images&amp;cd=&amp;cad=rja&amp;docid=OvIEZriN-Gp_cM&amp;tbnid=uvr4XtLKBN2VsM:&amp;ved=0CAUQjRw&amp;url=http://www.girlguidingshop.co.uk/en-GB/Products/GirlGuides/Gifts/Brownies---Gifts--Girlguiding/?pagerefinements=refinement_4=refinement_4~Six+Emblems&amp;ei=qP_4Ur36LKLP0QXbp4HABA&amp;bvm=bv.60983673,d.ZGU&amp;psig=AFQjCNHapOGYQBJXSQAZD1RUa3GzyRMEcg&amp;ust=1392136375885809" TargetMode="External"/><Relationship Id="rId7" Type="http://schemas.openxmlformats.org/officeDocument/2006/relationships/image" Target="../media/image3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oogle.co.uk/url?sa=i&amp;source=images&amp;cd=&amp;cad=rja&amp;docid=LDhjZ1aDI0c7mM&amp;tbnid=e1iz8vySGQAsOM:&amp;ved=0CAgQjRw&amp;url=http://www.girlguidingscotland.org.uk/node/1381&amp;ei=UQD5UsK3KuGL7AbGsoGQCg&amp;psig=AFQjCNGEKyEH8jSeLhow6wrHPSz48HTdBA&amp;ust=1392136657781068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://www.google.co.uk/url?sa=i&amp;source=images&amp;cd=&amp;cad=rja&amp;docid=FHVtOyO1exEg6M&amp;tbnid=A4_6sRz-ze0pLM:&amp;ved=0CAgQjRw4Fw&amp;url=http://www.ebay.co.uk/bhp/elf-badge&amp;ei=yv_4UpbbIMeV7AaBuIGYCQ&amp;psig=AFQjCNGntDSaXSLiHUvCVFg03SKfU9C_jA&amp;ust=1392136522658985" TargetMode="External"/><Relationship Id="rId9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htekidsnews.com/wp-content/uploads/2012/06/World-Map-1.gif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htekidsnews.com/wp-content/uploads/2012/06/World-Map-1.gif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13" Type="http://schemas.openxmlformats.org/officeDocument/2006/relationships/hyperlink" Target="http://www.google.co.uk/url?sa=i&amp;source=images&amp;cd=&amp;cad=rja&amp;docid=xE8Lzr-7vPPNyM&amp;tbnid=b1qmRZyIgkLW1M:&amp;ved=0CAgQjRw&amp;url=http://lesliesguidinghistory.webs.com/promisebadges.htm&amp;ei=NzT5UqOhNOiw7AatpoCwCA&amp;psig=AFQjCNEp2l_6E_UtQotLEzYuKacGACaUbQ&amp;ust=1392149944010631" TargetMode="External"/><Relationship Id="rId3" Type="http://schemas.openxmlformats.org/officeDocument/2006/relationships/image" Target="../media/image3.jpeg"/><Relationship Id="rId7" Type="http://schemas.openxmlformats.org/officeDocument/2006/relationships/image" Target="../media/image8.gif"/><Relationship Id="rId12" Type="http://schemas.openxmlformats.org/officeDocument/2006/relationships/image" Target="../media/image13.jpeg"/><Relationship Id="rId17" Type="http://schemas.openxmlformats.org/officeDocument/2006/relationships/image" Target="../media/image16.gif"/><Relationship Id="rId2" Type="http://schemas.openxmlformats.org/officeDocument/2006/relationships/hyperlink" Target="http://www.google.co.uk/url?sa=i&amp;source=images&amp;cd=&amp;cad=rja&amp;docid=LDhjZ1aDI0c7mM&amp;tbnid=e1iz8vySGQAsOM:&amp;ved=0CAgQjRw&amp;url=http://www.girlguidingscotland.org.uk/node/1381&amp;ei=EzT5UsP9HOPA7AbBioCgAw&amp;psig=AFQjCNG-DwEEV-co5lWJoQeZUoUeo5NIPg&amp;ust=1392149907691549" TargetMode="External"/><Relationship Id="rId16" Type="http://schemas.openxmlformats.org/officeDocument/2006/relationships/hyperlink" Target="http://www.girlguiding.org.uk/brownies/badges/collector.asp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hyperlink" Target="http://www.google.co.uk/url?sa=i&amp;source=images&amp;cd=&amp;cad=rja&amp;docid=FWY9aDBwHVsEJM&amp;tbnid=P1o21fUsO43GLM:&amp;ved=0CAgQjRw&amp;url=http://en.wikipedia.org/wiki/World_Association_of_Girl_Guides_and_Girl_Scouts&amp;ei=3hf5Uo2dJqLy7Aa62YHgCQ&amp;psig=AFQjCNFpioQelxCaH1MihDzGX2yuYGtauw&amp;ust=1392142686781391" TargetMode="External"/><Relationship Id="rId15" Type="http://schemas.openxmlformats.org/officeDocument/2006/relationships/image" Target="../media/image15.gif"/><Relationship Id="rId10" Type="http://schemas.openxmlformats.org/officeDocument/2006/relationships/image" Target="../media/image11.gif"/><Relationship Id="rId4" Type="http://schemas.openxmlformats.org/officeDocument/2006/relationships/image" Target="../media/image6.jpeg"/><Relationship Id="rId9" Type="http://schemas.openxmlformats.org/officeDocument/2006/relationships/image" Target="../media/image10.jpeg"/><Relationship Id="rId1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9"/>
            <a:ext cx="7772400" cy="720080"/>
          </a:xfrm>
        </p:spPr>
        <p:txBody>
          <a:bodyPr>
            <a:normAutofit/>
          </a:bodyPr>
          <a:lstStyle/>
          <a:p>
            <a:r>
              <a:rPr lang="en-GB" sz="2400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How much do you know about Brownies?</a:t>
            </a:r>
            <a:endParaRPr lang="en-GB" sz="2400" dirty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1266" name="Picture 2" descr="Arti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04664"/>
            <a:ext cx="1368152" cy="1368152"/>
          </a:xfrm>
          <a:prstGeom prst="rect">
            <a:avLst/>
          </a:prstGeom>
          <a:noFill/>
        </p:spPr>
      </p:pic>
      <p:sp>
        <p:nvSpPr>
          <p:cNvPr id="6" name="Rounded Rectangle 5"/>
          <p:cNvSpPr/>
          <p:nvPr/>
        </p:nvSpPr>
        <p:spPr>
          <a:xfrm>
            <a:off x="1619672" y="980728"/>
            <a:ext cx="2867922" cy="576064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endParaRPr lang="en-GB" dirty="0" smtClean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en-GB" sz="1400" dirty="0" smtClean="0">
                <a:solidFill>
                  <a:schemeClr val="tx1"/>
                </a:solidFill>
              </a:rPr>
              <a:t>What is the name of this interest badge? </a:t>
            </a:r>
            <a:endParaRPr lang="en-GB" sz="1400" dirty="0">
              <a:solidFill>
                <a:schemeClr val="tx1"/>
              </a:solidFill>
            </a:endParaRPr>
          </a:p>
          <a:p>
            <a:pPr marL="342900" indent="-342900"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83568" y="692696"/>
            <a:ext cx="360040" cy="1440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251520" y="1844824"/>
            <a:ext cx="4248472" cy="864096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en-GB" sz="1400" dirty="0" smtClean="0">
                <a:solidFill>
                  <a:schemeClr val="tx1"/>
                </a:solidFill>
              </a:rPr>
              <a:t>2. 	What is the missing word? A Brownie Guide thinks of others before herself and does a good ______ everyday. 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51520" y="2780928"/>
            <a:ext cx="4248472" cy="648072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en-GB" sz="1400" dirty="0" smtClean="0">
                <a:solidFill>
                  <a:schemeClr val="tx1"/>
                </a:solidFill>
              </a:rPr>
              <a:t>3.	If a leader stands still and holds up their right hand what should you do?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51520" y="3501008"/>
            <a:ext cx="4248472" cy="432048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en-GB" sz="1400" dirty="0" smtClean="0">
                <a:solidFill>
                  <a:schemeClr val="tx1"/>
                </a:solidFill>
              </a:rPr>
              <a:t>4. 	What do Brownies do at a </a:t>
            </a:r>
            <a:r>
              <a:rPr lang="en-GB" sz="1400" dirty="0" err="1" smtClean="0">
                <a:solidFill>
                  <a:schemeClr val="tx1"/>
                </a:solidFill>
              </a:rPr>
              <a:t>Pow</a:t>
            </a:r>
            <a:r>
              <a:rPr lang="en-GB" sz="1400" dirty="0" smtClean="0">
                <a:solidFill>
                  <a:schemeClr val="tx1"/>
                </a:solidFill>
              </a:rPr>
              <a:t> Wow?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1268" name="AutoShape 4" descr="data:image/jpeg;base64,/9j/4AAQSkZJRgABAQAAAQABAAD/2wCEAAkGBxQSEhUUExQWFRQXFR0bFxcXFiIWGBwaGx0cHyAdHxcdHyggHRwnJBQaIjEiJSkrLi4uHiA1ODMsNygtLisBCgoKDg0OGxAQGiwlHiQsLCw3NzcsLCwsLCssKywtLCwrLCwrLCwsLCwsLDYxLCwsLCssLCsuLCwuLCwsLCwsK//AABEIAHAAcAMBIgACEQEDEQH/xAAcAAACAgIDAAAAAAAAAAAAAAAABwUGBAgBAgP/xAA8EAABAwIDBAYHBwMFAAAAAAABAAIDBBEFITEGEkFRBxMiYXGRMkJSgaGx0RQjYnKCwfAzwuEVJEOisv/EABkBAAMBAQEAAAAAAAAAAAAAAAACAwQBBf/EACURAAICAgIBAwUBAAAAAAAAAAABAgMRMRIhIgRRUjJBQkNhFP/aAAwDAQACEQMRAD8AeKEIQAIQhAAhRW0O0EFFH1k77ey0ZuceQCT+O9JlZVv6ulaYmnIBnaee8u4e5VrplPWjjeB4zTtYLvc1o5uIA+K8Y8Rhd6MsZ8Hg/utf49jqyftTSAE+24ucu8/R7OPRlY73EK3+ePyF5o2HQtc6XFsRw09l7gwHMX34/I6fBMzY3pNhqrRzgQynQ3+7ce4nQ9x80k/TyisrtDKWRgIQhZzoIQhAAhCEACi9pMcjooHTSaDJreLncAFKJB9IuNvxCuEERvGx24wDQn1nfDyCrTXzl3o43gjQKjGKp0khsBqfVa32QmHhWERUzN2NoAtm46nxK7YLhbKaJsbOGp4k81WNrcRdJIYmmzG5Ee0eN+4cvFbMub4x0RbJ/EMfhjje5sjHuaMmhwzKqddtPUTAMjAadfu7knkLW5qPEYspLZeGR1Q18bXBrSQ91rNty7ze2SeVMYLLEyWHA8IkYXumkMgeM2vFyP2HEEWUFtZsYLGWmFjq6MDI/l7+5X2y4UIycdD5IXor27dIW0lS67tInk5m3qHv5FNVa/be4L1MjaiK4Dndq2W6/g7uum7sDtGK6kbIf6jexIPxDj7xmkvrWOcdMrF5LIhCFlGBCEIAr232LfZaGaQGzi3db4uy+qUvRnhdy+od+Vv7n5K09OtcWxU8I9Zznn9IAH/so2Npero4hxLd4+/Nba/GrPuTmyZsqjFgDZKiYPkdk8mwIBzsdMzle11cFERt6uodk0l4uCcnFuVwDxtbTvCjZOUY5icglnsgK7ZlzA4xvLw3Mtc2x9zhqe6yzNkQ+L7tzR27yZG+6MhYi1s88781m4lijKZry1oBfchpyLnnUkcG5KOwbaKmYy539823zu3zHK2W6L5AaIrnbYu9HZxitFsIRZY1BiUU39N4dbUaEe45rKIT6JmHidC2aJ8btHAj381U+h7EjT1z6d+koLSPxsvb4byvBSwx2b7JijZW5bsjJD4H0vMXVYeUXEaPTNh0LgFcrAWBCEIAS/Ts/wD3EA5RH4u/wrThjLQxjkxvyVZ6eIfvqd/ONw8nA/3Ky4PIHwRO5sb8lu/VElPZlKMx6qijZ96A6/ot4kjkeHipWypG2dM4TNkc0vh7NwMhYHNpPC99UsUm8MQgquQy9ot3Yy7LdFmb1va1cdcz8F4tp7DLJWj/AFCGeKSQs+7AayNpt2TY3AAvu6DNVxpNgRwIP8vl5rTRZlNJaCS0SsGz/WU7Z4pO0G3IcdCNbPFiNON1PbI4o+eNwk9JhA3uYIuPfzUZJP8AaWllMd15s2Rlsjax3iRYAZ2JtnZWXBMMFPGGA3N7ud7TjqVm58l3s61hmbZLDpOjtUNPOL5EppJWdJrr1IbyjA8yVWj6wWzYChk3o2O5safMBe68qWPdY1vJoHkF6rzmXBCEIAXPTbh+/SxSj/ikIPg8AfNoUfsBV9ZRs5sJafd/hMPaTCxVU0sJ9dhA7ncPikr0c1xhqJKd4tv8DqHtvl81tp8qmvYnNDKsuCF2XCQQp+3dOB1L2hoN3NOVsrA6jlY5d6qscrnaFgJ0vf4c1aukJ9mxZ8JD5Bv1XO0kYjo6dh1G78GG60Vz4pL3FZm7Dw2py7i+RxOVtMv7VYVFbKw7tLEObb+ef7qWUJbGOErp2fbMXZHa4M7Wn8rDn8ir9tNiYpoHP9YizR+I/wAuq/0K4QZKiWqcOzG3daeb36+QH/ZVg+EJTOxXY50IQvPLAhCEACS/Svs86lqG1kOTXuu6w9GQcT3O+qdCxcTw+OoidFK0OY4WIPz7iq1WcJZONZKHs5jLaqEPFg7R7eR+ilEs8WwqpwWpDh2onEhrtGvHsu5Oz+iuWA7TQ1Q7J3X2zY7X3c1qnD8o6JNYILpIzNMM+05zbDvLF06RZbup4W33nE2ANsyWtH7rrjb5q6eHqYHhkMl95/Z3s2k66DsoxYyR4iKiWCR0TBZm4N79WXiclHLAvFPFuta0aAAD3ZLtI8NBLjYAXJ7gsOtxeKFgfI7dBGQPpH9Ot0vNptq31R6qIEMJybq53j9FWFbk/wCHDptNiklfUMihBIvuxt531cf5ondslggoqWOAWJaLvI4uOpVX6M9ivsrevmF53DIeyOXimApeotT8I6RWKwCEIWYYEIQgAQhCAPCto45mGOVjXsOrXC4Si2z6MDA189K+7GguMTvSaBn2XDXwPmnIhUrtlB9HGsmsVHtVUx5Nnce49r5rNbtLXS5NdK6/sM+gWxAoo9erZf8AKPovcCy0v1a+IvE16wvYvEKx1zG5gOskuWvjmU1tkdgKeis4jrJbZuOg8ArghRs9ROfX2GSBCEKB0EIQgD//2Q=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0" y="-639763"/>
            <a:ext cx="1333500" cy="13335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1270" name="Picture 6" descr="http://t2.gstatic.com/images?q=tbn:ANd9GcSoRtt4l0IwCM6uCVvgubl6vPhZkcpHfMQLZVTdMWUZFYqy2fPKBw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43808" y="4005064"/>
            <a:ext cx="1345332" cy="1345332"/>
          </a:xfrm>
          <a:prstGeom prst="rect">
            <a:avLst/>
          </a:prstGeom>
          <a:noFill/>
        </p:spPr>
      </p:pic>
      <p:sp>
        <p:nvSpPr>
          <p:cNvPr id="13" name="Rounded Rectangle 12"/>
          <p:cNvSpPr/>
          <p:nvPr/>
        </p:nvSpPr>
        <p:spPr>
          <a:xfrm>
            <a:off x="251520" y="4509120"/>
            <a:ext cx="2664296" cy="432048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en-GB" sz="1400" dirty="0" smtClean="0">
                <a:solidFill>
                  <a:schemeClr val="tx1"/>
                </a:solidFill>
              </a:rPr>
              <a:t>5.	Which six badge is this?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547664" y="5301208"/>
            <a:ext cx="3024336" cy="432048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en-GB" sz="1400" dirty="0" smtClean="0">
                <a:solidFill>
                  <a:schemeClr val="tx1"/>
                </a:solidFill>
              </a:rPr>
              <a:t>6. 	What do you get this badge for? </a:t>
            </a:r>
            <a:endParaRPr lang="en-GB" sz="1400" dirty="0">
              <a:solidFill>
                <a:schemeClr val="tx1"/>
              </a:solidFill>
            </a:endParaRPr>
          </a:p>
        </p:txBody>
      </p:sp>
      <p:pic>
        <p:nvPicPr>
          <p:cNvPr id="11272" name="Picture 8" descr="http://t3.gstatic.com/images?q=tbn:ANd9GcTOQWxSsoSJe0FBuSo0izSqIgIWOL3SOTlaPJC_Yx36tzh27z1x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1520" y="5085184"/>
            <a:ext cx="1067272" cy="1067272"/>
          </a:xfrm>
          <a:prstGeom prst="rect">
            <a:avLst/>
          </a:prstGeom>
          <a:noFill/>
        </p:spPr>
      </p:pic>
      <p:sp>
        <p:nvSpPr>
          <p:cNvPr id="19" name="Rounded Rectangle 18"/>
          <p:cNvSpPr/>
          <p:nvPr/>
        </p:nvSpPr>
        <p:spPr>
          <a:xfrm>
            <a:off x="4644008" y="980728"/>
            <a:ext cx="4248472" cy="648072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en-GB" sz="1400" dirty="0" smtClean="0">
                <a:solidFill>
                  <a:schemeClr val="tx1"/>
                </a:solidFill>
              </a:rPr>
              <a:t>7. 	Brownies is part of a global family called WAGGGS. What does WAGGGS stand for? 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644008" y="1772816"/>
            <a:ext cx="4248472" cy="648072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en-GB" sz="1400" dirty="0" smtClean="0">
                <a:solidFill>
                  <a:schemeClr val="tx1"/>
                </a:solidFill>
              </a:rPr>
              <a:t>8. 	What year did Agnes Baden-Powell help her brother start Guiding? 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4644008" y="2564904"/>
            <a:ext cx="4248472" cy="648072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en-GB" sz="1400" dirty="0" smtClean="0">
                <a:solidFill>
                  <a:schemeClr val="tx1"/>
                </a:solidFill>
              </a:rPr>
              <a:t>9. </a:t>
            </a:r>
            <a:r>
              <a:rPr lang="en-GB" sz="1400" dirty="0">
                <a:solidFill>
                  <a:schemeClr val="tx1"/>
                </a:solidFill>
              </a:rPr>
              <a:t>	</a:t>
            </a:r>
            <a:r>
              <a:rPr lang="en-GB" sz="1400" dirty="0" smtClean="0">
                <a:solidFill>
                  <a:schemeClr val="tx1"/>
                </a:solidFill>
              </a:rPr>
              <a:t>On what day do Brownies celebrate World Thinking Day? 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4644008" y="3284984"/>
            <a:ext cx="4248472" cy="504056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en-GB" sz="1400" dirty="0" smtClean="0">
                <a:solidFill>
                  <a:schemeClr val="tx1"/>
                </a:solidFill>
              </a:rPr>
              <a:t>10.	How many years old are Brownies? 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4644008" y="3861048"/>
            <a:ext cx="4248472" cy="504056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en-GB" sz="1400" dirty="0" smtClean="0">
                <a:solidFill>
                  <a:schemeClr val="tx1"/>
                </a:solidFill>
              </a:rPr>
              <a:t>11.	What colour is a Brownie promise badge? 	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4644008" y="4509120"/>
            <a:ext cx="2376264" cy="792088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en-GB" sz="1400" dirty="0" smtClean="0">
                <a:solidFill>
                  <a:schemeClr val="tx1"/>
                </a:solidFill>
              </a:rPr>
              <a:t>12.	When do you work towards this badge?	</a:t>
            </a:r>
            <a:endParaRPr lang="en-GB" sz="1400" dirty="0">
              <a:solidFill>
                <a:schemeClr val="tx1"/>
              </a:solidFill>
            </a:endParaRPr>
          </a:p>
        </p:txBody>
      </p:sp>
      <p:pic>
        <p:nvPicPr>
          <p:cNvPr id="11274" name="Picture 10" descr="http://t3.gstatic.com/images?q=tbn:ANd9GcSS0BU8A6GxUmoTjaw46mIqGRpzSBAqX6ZxvW0IFrksWMuWM28YEQ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92280" y="4509120"/>
            <a:ext cx="1613928" cy="13681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260649"/>
            <a:ext cx="7772400" cy="50405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100 years of Brownies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Quiz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79512" y="836712"/>
            <a:ext cx="4248472" cy="504056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en-GB" sz="1400" dirty="0" smtClean="0">
                <a:solidFill>
                  <a:schemeClr val="tx1"/>
                </a:solidFill>
              </a:rPr>
              <a:t>1. How old do you have to be to join Brownies?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79512" y="1484784"/>
            <a:ext cx="4248472" cy="504056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en-GB" sz="1400" dirty="0" smtClean="0">
                <a:solidFill>
                  <a:schemeClr val="tx1"/>
                </a:solidFill>
              </a:rPr>
              <a:t>2. What year did Guides officially start? 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79512" y="2132856"/>
            <a:ext cx="4248472" cy="648072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en-GB" sz="1400" dirty="0" smtClean="0">
                <a:solidFill>
                  <a:schemeClr val="tx1"/>
                </a:solidFill>
              </a:rPr>
              <a:t>3. Who is the founder of the Scouts, sometimes referred to as B-P?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79512" y="2924944"/>
            <a:ext cx="4248472" cy="504056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en-GB" sz="1400" dirty="0" smtClean="0">
                <a:solidFill>
                  <a:schemeClr val="tx1"/>
                </a:solidFill>
              </a:rPr>
              <a:t>4. Who did B-P ask to start the Guides? 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79512" y="3573016"/>
            <a:ext cx="4248472" cy="504056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en-GB" sz="1400" dirty="0" smtClean="0">
                <a:solidFill>
                  <a:schemeClr val="tx1"/>
                </a:solidFill>
              </a:rPr>
              <a:t>5. What year did Brownies start?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79512" y="4221088"/>
            <a:ext cx="4248472" cy="504056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en-GB" sz="1400" dirty="0" smtClean="0">
                <a:solidFill>
                  <a:schemeClr val="tx1"/>
                </a:solidFill>
              </a:rPr>
              <a:t>6. What was the original name for Brownies? 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79512" y="4869160"/>
            <a:ext cx="4248472" cy="504056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en-GB" sz="1400" dirty="0" smtClean="0">
                <a:solidFill>
                  <a:schemeClr val="tx1"/>
                </a:solidFill>
              </a:rPr>
              <a:t>7. What colour uniform did Brownies originally wear? 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79512" y="5517232"/>
            <a:ext cx="4248472" cy="504056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en-GB" sz="1400" dirty="0" smtClean="0">
                <a:solidFill>
                  <a:schemeClr val="tx1"/>
                </a:solidFill>
              </a:rPr>
              <a:t>8. What is the Brownie motto? 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572000" y="836712"/>
            <a:ext cx="4248472" cy="504056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en-GB" sz="1400" dirty="0" smtClean="0">
                <a:solidFill>
                  <a:schemeClr val="tx1"/>
                </a:solidFill>
              </a:rPr>
              <a:t>9. Who became the World Chef Guide in 1918? 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572000" y="1484784"/>
            <a:ext cx="4248472" cy="504056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en-GB" sz="1400" dirty="0" smtClean="0">
                <a:solidFill>
                  <a:schemeClr val="tx1"/>
                </a:solidFill>
              </a:rPr>
              <a:t>10. What is celebrated on the 22</a:t>
            </a:r>
            <a:r>
              <a:rPr lang="en-GB" sz="1400" baseline="30000" dirty="0" smtClean="0">
                <a:solidFill>
                  <a:schemeClr val="tx1"/>
                </a:solidFill>
              </a:rPr>
              <a:t>nd</a:t>
            </a:r>
            <a:r>
              <a:rPr lang="en-GB" sz="1400" dirty="0" smtClean="0">
                <a:solidFill>
                  <a:schemeClr val="tx1"/>
                </a:solidFill>
              </a:rPr>
              <a:t> February each year? 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572000" y="2132856"/>
            <a:ext cx="4248472" cy="504056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en-GB" sz="1400" dirty="0" smtClean="0">
                <a:solidFill>
                  <a:schemeClr val="tx1"/>
                </a:solidFill>
              </a:rPr>
              <a:t>11. How old do you have to be to become a Guide?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572000" y="2780928"/>
            <a:ext cx="4248472" cy="648072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en-GB" sz="1400" dirty="0" smtClean="0">
                <a:solidFill>
                  <a:schemeClr val="tx1"/>
                </a:solidFill>
              </a:rPr>
              <a:t>12. What organisation are all Guides across the world members of? 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572000" y="3573016"/>
            <a:ext cx="4248472" cy="504056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en-GB" sz="1400" dirty="0" smtClean="0">
                <a:solidFill>
                  <a:schemeClr val="tx1"/>
                </a:solidFill>
              </a:rPr>
              <a:t>13. How many World Centres are there? 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572000" y="4221088"/>
            <a:ext cx="4248472" cy="648072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en-GB" sz="1400" dirty="0" smtClean="0">
                <a:solidFill>
                  <a:schemeClr val="tx1"/>
                </a:solidFill>
              </a:rPr>
              <a:t>14. What badge can be worn by anyone who has made the Guide Promise?  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572000" y="5013176"/>
            <a:ext cx="4248472" cy="1008112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en-GB" sz="1400" dirty="0" smtClean="0">
                <a:solidFill>
                  <a:schemeClr val="tx1"/>
                </a:solidFill>
              </a:rPr>
              <a:t>15. Name things that unite all Guides / Girl Scouts around the world. </a:t>
            </a:r>
            <a:endParaRPr lang="en-GB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32656"/>
            <a:ext cx="4038600" cy="579350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1400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How much do you know about Brownies?</a:t>
            </a:r>
          </a:p>
          <a:p>
            <a:pPr>
              <a:buNone/>
            </a:pPr>
            <a:endParaRPr lang="en-GB" sz="1400" dirty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buAutoNum type="arabicPeriod"/>
            </a:pPr>
            <a:r>
              <a:rPr lang="en-GB" sz="1400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Artist </a:t>
            </a:r>
          </a:p>
          <a:p>
            <a:pPr>
              <a:buAutoNum type="arabicPeriod"/>
            </a:pPr>
            <a:r>
              <a:rPr lang="en-GB" sz="1400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Turn</a:t>
            </a:r>
          </a:p>
          <a:p>
            <a:pPr>
              <a:buAutoNum type="arabicPeriod"/>
            </a:pPr>
            <a:r>
              <a:rPr lang="en-GB" sz="1400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Stop and listen, put up your hand </a:t>
            </a:r>
          </a:p>
          <a:p>
            <a:pPr>
              <a:buAutoNum type="arabicPeriod"/>
            </a:pPr>
            <a:r>
              <a:rPr lang="en-GB" sz="1400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Make plans / discuss things </a:t>
            </a:r>
          </a:p>
          <a:p>
            <a:pPr>
              <a:buAutoNum type="arabicPeriod"/>
            </a:pPr>
            <a:r>
              <a:rPr lang="en-GB" sz="1400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Elf</a:t>
            </a:r>
          </a:p>
          <a:p>
            <a:pPr>
              <a:buAutoNum type="arabicPeriod"/>
            </a:pPr>
            <a:r>
              <a:rPr lang="en-GB" sz="1400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They were a Rainbow Guide</a:t>
            </a:r>
          </a:p>
          <a:p>
            <a:pPr>
              <a:buAutoNum type="arabicPeriod"/>
            </a:pPr>
            <a:r>
              <a:rPr lang="en-GB" sz="1400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World Association of Girl Guides and Girl Scouts </a:t>
            </a:r>
          </a:p>
          <a:p>
            <a:pPr>
              <a:buAutoNum type="arabicPeriod"/>
            </a:pPr>
            <a:r>
              <a:rPr lang="en-GB" sz="1400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1910</a:t>
            </a:r>
          </a:p>
          <a:p>
            <a:pPr>
              <a:buAutoNum type="arabicPeriod"/>
            </a:pPr>
            <a:r>
              <a:rPr lang="en-GB" sz="1400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22</a:t>
            </a:r>
            <a:r>
              <a:rPr lang="en-GB" sz="1400" baseline="30000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nd</a:t>
            </a:r>
            <a:r>
              <a:rPr lang="en-GB" sz="1400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 February</a:t>
            </a:r>
          </a:p>
          <a:p>
            <a:pPr>
              <a:buAutoNum type="arabicPeriod"/>
            </a:pPr>
            <a:r>
              <a:rPr lang="en-GB" sz="1400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100</a:t>
            </a:r>
          </a:p>
          <a:p>
            <a:pPr>
              <a:buAutoNum type="arabicPeriod"/>
            </a:pPr>
            <a:r>
              <a:rPr lang="en-GB" sz="1400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Yellow</a:t>
            </a:r>
          </a:p>
          <a:p>
            <a:pPr>
              <a:buAutoNum type="arabicPeriod"/>
            </a:pPr>
            <a:r>
              <a:rPr lang="en-GB" sz="1400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Go For It Guides </a:t>
            </a:r>
          </a:p>
          <a:p>
            <a:pPr>
              <a:buAutoNum type="arabicPeriod"/>
            </a:pPr>
            <a:endParaRPr lang="en-GB" sz="1400" dirty="0" smtClean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buAutoNum type="arabicPeriod"/>
            </a:pPr>
            <a:endParaRPr lang="en-GB" sz="1400" dirty="0" smtClean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buNone/>
            </a:pPr>
            <a:endParaRPr lang="en-GB" sz="1400" dirty="0">
              <a:latin typeface="Comic Sans MS" pitchFamily="66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4716016" y="332656"/>
            <a:ext cx="4038600" cy="579350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1400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100 Years of Brownies Quiz</a:t>
            </a:r>
          </a:p>
          <a:p>
            <a:pPr>
              <a:buNone/>
            </a:pPr>
            <a:endParaRPr lang="en-GB" sz="1400" dirty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buAutoNum type="arabicPeriod"/>
            </a:pPr>
            <a:r>
              <a:rPr lang="en-GB" sz="1400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7</a:t>
            </a:r>
          </a:p>
          <a:p>
            <a:pPr>
              <a:buAutoNum type="arabicPeriod"/>
            </a:pPr>
            <a:r>
              <a:rPr lang="en-GB" sz="1400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1910</a:t>
            </a:r>
          </a:p>
          <a:p>
            <a:pPr>
              <a:buAutoNum type="arabicPeriod"/>
            </a:pPr>
            <a:r>
              <a:rPr lang="en-GB" sz="1400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Baden-Powell</a:t>
            </a:r>
          </a:p>
          <a:p>
            <a:pPr>
              <a:buAutoNum type="arabicPeriod"/>
            </a:pPr>
            <a:r>
              <a:rPr lang="en-GB" sz="1400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Agnes Baden-Powell</a:t>
            </a:r>
          </a:p>
          <a:p>
            <a:pPr>
              <a:buAutoNum type="arabicPeriod"/>
            </a:pPr>
            <a:r>
              <a:rPr lang="en-GB" sz="1400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1914</a:t>
            </a:r>
          </a:p>
          <a:p>
            <a:pPr>
              <a:buAutoNum type="arabicPeriod"/>
            </a:pPr>
            <a:r>
              <a:rPr lang="en-GB" sz="1400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Rosebuds</a:t>
            </a:r>
          </a:p>
          <a:p>
            <a:pPr>
              <a:buAutoNum type="arabicPeriod"/>
            </a:pPr>
            <a:r>
              <a:rPr lang="en-GB" sz="1400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Blue</a:t>
            </a:r>
          </a:p>
          <a:p>
            <a:pPr>
              <a:buAutoNum type="arabicPeriod"/>
            </a:pPr>
            <a:r>
              <a:rPr lang="en-GB" sz="1400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Lend a hand</a:t>
            </a:r>
          </a:p>
          <a:p>
            <a:pPr>
              <a:buAutoNum type="arabicPeriod"/>
            </a:pPr>
            <a:r>
              <a:rPr lang="en-GB" sz="1400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Olive Baden-Powell</a:t>
            </a:r>
          </a:p>
          <a:p>
            <a:pPr>
              <a:buAutoNum type="arabicPeriod"/>
            </a:pPr>
            <a:r>
              <a:rPr lang="en-GB" sz="1400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Thinking Day</a:t>
            </a:r>
          </a:p>
          <a:p>
            <a:pPr>
              <a:buAutoNum type="arabicPeriod"/>
            </a:pPr>
            <a:r>
              <a:rPr lang="en-GB" sz="1400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10</a:t>
            </a:r>
          </a:p>
          <a:p>
            <a:pPr>
              <a:buAutoNum type="arabicPeriod"/>
            </a:pPr>
            <a:r>
              <a:rPr lang="en-GB" sz="1400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WAGGGS</a:t>
            </a:r>
          </a:p>
          <a:p>
            <a:pPr>
              <a:buAutoNum type="arabicPeriod"/>
            </a:pPr>
            <a:r>
              <a:rPr lang="en-GB" sz="1400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4</a:t>
            </a:r>
          </a:p>
          <a:p>
            <a:pPr>
              <a:buAutoNum type="arabicPeriod"/>
            </a:pPr>
            <a:r>
              <a:rPr lang="en-GB" sz="1400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World Badge</a:t>
            </a:r>
          </a:p>
          <a:p>
            <a:pPr>
              <a:buFont typeface="Arial" pitchFamily="34" charset="0"/>
              <a:buAutoNum type="arabicPeriod"/>
            </a:pPr>
            <a:r>
              <a:rPr lang="en-GB" sz="1400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The three part promise, fun, adventure (give marks as you see fit) </a:t>
            </a:r>
          </a:p>
          <a:p>
            <a:pPr>
              <a:buAutoNum type="arabicPeriod"/>
            </a:pPr>
            <a:endParaRPr lang="en-GB" sz="1400" dirty="0" smtClean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buAutoNum type="arabicPeriod"/>
            </a:pPr>
            <a:endParaRPr lang="en-GB" sz="1400" dirty="0" smtClean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buAutoNum type="arabicPeriod"/>
            </a:pPr>
            <a:endParaRPr lang="en-GB" sz="1400" dirty="0" smtClean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buAutoNum type="arabicPeriod"/>
            </a:pPr>
            <a:endParaRPr lang="en-GB" sz="1400" dirty="0" smtClean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buNone/>
            </a:pPr>
            <a:endParaRPr lang="en-GB" sz="1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260649"/>
            <a:ext cx="7772400" cy="50405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Where in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the world? 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pic>
        <p:nvPicPr>
          <p:cNvPr id="14338" name="Picture 2" descr="World-Map-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836712"/>
            <a:ext cx="8136904" cy="4848239"/>
          </a:xfrm>
          <a:prstGeom prst="rect">
            <a:avLst/>
          </a:prstGeom>
          <a:noFill/>
        </p:spPr>
      </p:pic>
      <p:sp>
        <p:nvSpPr>
          <p:cNvPr id="4" name="Rounded Rectangle 3"/>
          <p:cNvSpPr/>
          <p:nvPr/>
        </p:nvSpPr>
        <p:spPr>
          <a:xfrm>
            <a:off x="1763688" y="2924944"/>
            <a:ext cx="576064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7020272" y="4437112"/>
            <a:ext cx="576064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6300192" y="2996952"/>
            <a:ext cx="576064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395536" y="5805264"/>
            <a:ext cx="720080" cy="432048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sz="1400" dirty="0" smtClean="0">
                <a:solidFill>
                  <a:schemeClr val="tx1"/>
                </a:solidFill>
              </a:rPr>
              <a:t>USA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187624" y="5805264"/>
            <a:ext cx="1008112" cy="432048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sz="1400" dirty="0" smtClean="0">
                <a:solidFill>
                  <a:schemeClr val="tx1"/>
                </a:solidFill>
              </a:rPr>
              <a:t>China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339752" y="5805264"/>
            <a:ext cx="1008112" cy="432048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sz="1400" dirty="0" smtClean="0">
                <a:solidFill>
                  <a:schemeClr val="tx1"/>
                </a:solidFill>
              </a:rPr>
              <a:t>Australia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491880" y="5805264"/>
            <a:ext cx="1008112" cy="432048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sz="1400" dirty="0" smtClean="0">
                <a:solidFill>
                  <a:schemeClr val="tx1"/>
                </a:solidFill>
              </a:rPr>
              <a:t>Brazil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843808" y="4077072"/>
            <a:ext cx="576064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ounded Rectangle 11"/>
          <p:cNvSpPr/>
          <p:nvPr/>
        </p:nvSpPr>
        <p:spPr>
          <a:xfrm>
            <a:off x="4499992" y="4725144"/>
            <a:ext cx="576064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ounded Rectangle 12"/>
          <p:cNvSpPr/>
          <p:nvPr/>
        </p:nvSpPr>
        <p:spPr>
          <a:xfrm>
            <a:off x="4644008" y="5805264"/>
            <a:ext cx="1584176" cy="432048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sz="1400" dirty="0" smtClean="0">
                <a:solidFill>
                  <a:schemeClr val="tx1"/>
                </a:solidFill>
              </a:rPr>
              <a:t>South Africa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372200" y="5805264"/>
            <a:ext cx="1008112" cy="432048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sz="1400" dirty="0" smtClean="0">
                <a:solidFill>
                  <a:schemeClr val="tx1"/>
                </a:solidFill>
              </a:rPr>
              <a:t>Russia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228184" y="1988840"/>
            <a:ext cx="576064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ounded Rectangle 15"/>
          <p:cNvSpPr/>
          <p:nvPr/>
        </p:nvSpPr>
        <p:spPr>
          <a:xfrm>
            <a:off x="5076056" y="3933056"/>
            <a:ext cx="576064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ounded Rectangle 16"/>
          <p:cNvSpPr/>
          <p:nvPr/>
        </p:nvSpPr>
        <p:spPr>
          <a:xfrm>
            <a:off x="7452320" y="5805264"/>
            <a:ext cx="1008112" cy="432048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sz="1400" dirty="0" smtClean="0">
                <a:solidFill>
                  <a:schemeClr val="tx1"/>
                </a:solidFill>
              </a:rPr>
              <a:t>Kenya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83568" y="5085184"/>
            <a:ext cx="1008112" cy="432048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sz="1400" dirty="0" smtClean="0">
                <a:solidFill>
                  <a:schemeClr val="tx1"/>
                </a:solidFill>
              </a:rPr>
              <a:t>Iceland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139952" y="5157192"/>
            <a:ext cx="1224136" cy="432048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sz="1400" dirty="0" smtClean="0">
                <a:solidFill>
                  <a:schemeClr val="tx1"/>
                </a:solidFill>
              </a:rPr>
              <a:t>New Zealand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6876256" y="5157192"/>
            <a:ext cx="1008112" cy="432048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sz="1400" dirty="0" smtClean="0">
                <a:solidFill>
                  <a:schemeClr val="tx1"/>
                </a:solidFill>
              </a:rPr>
              <a:t>Canada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7956376" y="5157192"/>
            <a:ext cx="576064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ounded Rectangle 21"/>
          <p:cNvSpPr/>
          <p:nvPr/>
        </p:nvSpPr>
        <p:spPr>
          <a:xfrm>
            <a:off x="3491880" y="2060848"/>
            <a:ext cx="576064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ounded Rectangle 22"/>
          <p:cNvSpPr/>
          <p:nvPr/>
        </p:nvSpPr>
        <p:spPr>
          <a:xfrm>
            <a:off x="1475656" y="2420888"/>
            <a:ext cx="576064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260649"/>
            <a:ext cx="7772400" cy="50405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Where in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the world? - ANSWERS 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pic>
        <p:nvPicPr>
          <p:cNvPr id="14338" name="Picture 2" descr="World-Map-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836712"/>
            <a:ext cx="8136904" cy="4848239"/>
          </a:xfrm>
          <a:prstGeom prst="rect">
            <a:avLst/>
          </a:prstGeom>
          <a:noFill/>
        </p:spPr>
      </p:pic>
      <p:sp>
        <p:nvSpPr>
          <p:cNvPr id="7" name="Rounded Rectangle 6"/>
          <p:cNvSpPr/>
          <p:nvPr/>
        </p:nvSpPr>
        <p:spPr>
          <a:xfrm>
            <a:off x="1475656" y="2708920"/>
            <a:ext cx="720080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sz="1400" dirty="0" smtClean="0">
                <a:solidFill>
                  <a:schemeClr val="tx1"/>
                </a:solidFill>
              </a:rPr>
              <a:t>USA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084168" y="2924944"/>
            <a:ext cx="1008112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sz="1400" dirty="0" smtClean="0">
                <a:solidFill>
                  <a:schemeClr val="tx1"/>
                </a:solidFill>
              </a:rPr>
              <a:t>China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804248" y="4293096"/>
            <a:ext cx="1008112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sz="1400" dirty="0" smtClean="0">
                <a:solidFill>
                  <a:schemeClr val="tx1"/>
                </a:solidFill>
              </a:rPr>
              <a:t>Australia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771800" y="4005064"/>
            <a:ext cx="1008112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sz="1400" dirty="0" smtClean="0">
                <a:solidFill>
                  <a:schemeClr val="tx1"/>
                </a:solidFill>
              </a:rPr>
              <a:t>Brazil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139952" y="4725144"/>
            <a:ext cx="1584176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sz="1400" dirty="0" smtClean="0">
                <a:solidFill>
                  <a:schemeClr val="tx1"/>
                </a:solidFill>
              </a:rPr>
              <a:t>South Africa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084168" y="1916832"/>
            <a:ext cx="1008112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sz="1400" dirty="0" smtClean="0">
                <a:solidFill>
                  <a:schemeClr val="tx1"/>
                </a:solidFill>
              </a:rPr>
              <a:t>Russia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004048" y="3789040"/>
            <a:ext cx="1008112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sz="1400" dirty="0" smtClean="0">
                <a:solidFill>
                  <a:schemeClr val="tx1"/>
                </a:solidFill>
              </a:rPr>
              <a:t>Kenya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275856" y="1700808"/>
            <a:ext cx="1008112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sz="1400" dirty="0" smtClean="0">
                <a:solidFill>
                  <a:schemeClr val="tx1"/>
                </a:solidFill>
              </a:rPr>
              <a:t>Iceland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7308304" y="5085184"/>
            <a:ext cx="1224136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sz="1400" dirty="0" smtClean="0">
                <a:solidFill>
                  <a:schemeClr val="tx1"/>
                </a:solidFill>
              </a:rPr>
              <a:t>New Zealand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187624" y="1916832"/>
            <a:ext cx="1008112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GB" sz="1400" dirty="0" smtClean="0">
                <a:solidFill>
                  <a:schemeClr val="tx1"/>
                </a:solidFill>
              </a:rPr>
              <a:t>Canada</a:t>
            </a:r>
            <a:endParaRPr lang="en-GB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28" name="Picture 44" descr="http://t3.gstatic.com/images?q=tbn:ANd9GcTOQWxSsoSJe0FBuSo0izSqIgIWOL3SOTlaPJC_Yx36tzh27z1x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4797152"/>
            <a:ext cx="1491209" cy="1491209"/>
          </a:xfrm>
          <a:prstGeom prst="rect">
            <a:avLst/>
          </a:prstGeom>
          <a:noFill/>
        </p:spPr>
      </p:pic>
      <p:pic>
        <p:nvPicPr>
          <p:cNvPr id="16418" name="Picture 34" descr="Go For It! Brownies Woven Badge"/>
          <p:cNvPicPr>
            <a:picLocks noChangeAspect="1" noChangeArrowheads="1"/>
          </p:cNvPicPr>
          <p:nvPr/>
        </p:nvPicPr>
        <p:blipFill>
          <a:blip r:embed="rId4" cstate="print"/>
          <a:srcRect t="14175" b="14951"/>
          <a:stretch>
            <a:fillRect/>
          </a:stretch>
        </p:blipFill>
        <p:spPr bwMode="auto">
          <a:xfrm>
            <a:off x="6588224" y="980728"/>
            <a:ext cx="1911648" cy="1354862"/>
          </a:xfrm>
          <a:prstGeom prst="rect">
            <a:avLst/>
          </a:prstGeom>
          <a:noFill/>
        </p:spPr>
      </p:pic>
      <p:sp>
        <p:nvSpPr>
          <p:cNvPr id="2" name="Title 1"/>
          <p:cNvSpPr txBox="1">
            <a:spLocks/>
          </p:cNvSpPr>
          <p:nvPr/>
        </p:nvSpPr>
        <p:spPr>
          <a:xfrm>
            <a:off x="539552" y="188640"/>
            <a:ext cx="7772400" cy="50405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Brownie Badge Quiz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51520" y="692696"/>
            <a:ext cx="1944216" cy="1800200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23528" y="764704"/>
            <a:ext cx="36004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1.</a:t>
            </a:r>
            <a:endParaRPr lang="en-GB" dirty="0"/>
          </a:p>
        </p:txBody>
      </p:sp>
      <p:sp>
        <p:nvSpPr>
          <p:cNvPr id="7" name="Rounded Rectangle 6"/>
          <p:cNvSpPr/>
          <p:nvPr/>
        </p:nvSpPr>
        <p:spPr>
          <a:xfrm>
            <a:off x="2339752" y="692696"/>
            <a:ext cx="1944216" cy="1800200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2411760" y="76470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2.</a:t>
            </a:r>
            <a:endParaRPr lang="en-GB" dirty="0"/>
          </a:p>
        </p:txBody>
      </p:sp>
      <p:sp>
        <p:nvSpPr>
          <p:cNvPr id="13" name="Rounded Rectangle 12"/>
          <p:cNvSpPr/>
          <p:nvPr/>
        </p:nvSpPr>
        <p:spPr>
          <a:xfrm>
            <a:off x="4427984" y="692696"/>
            <a:ext cx="1944216" cy="1800200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ounded Rectangle 17"/>
          <p:cNvSpPr/>
          <p:nvPr/>
        </p:nvSpPr>
        <p:spPr>
          <a:xfrm>
            <a:off x="6516216" y="692696"/>
            <a:ext cx="1944216" cy="1800200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6588224" y="76470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4.</a:t>
            </a:r>
            <a:endParaRPr lang="en-GB" dirty="0"/>
          </a:p>
        </p:txBody>
      </p:sp>
      <p:sp>
        <p:nvSpPr>
          <p:cNvPr id="23" name="Rounded Rectangle 22"/>
          <p:cNvSpPr/>
          <p:nvPr/>
        </p:nvSpPr>
        <p:spPr>
          <a:xfrm>
            <a:off x="251520" y="2636912"/>
            <a:ext cx="1944216" cy="1800200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323528" y="2708920"/>
            <a:ext cx="36004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5.</a:t>
            </a:r>
            <a:endParaRPr lang="en-GB" dirty="0"/>
          </a:p>
        </p:txBody>
      </p:sp>
      <p:sp>
        <p:nvSpPr>
          <p:cNvPr id="28" name="Rounded Rectangle 27"/>
          <p:cNvSpPr/>
          <p:nvPr/>
        </p:nvSpPr>
        <p:spPr>
          <a:xfrm>
            <a:off x="2339752" y="2636912"/>
            <a:ext cx="1944216" cy="1800200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2411760" y="270892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6.</a:t>
            </a:r>
            <a:endParaRPr lang="en-GB" dirty="0"/>
          </a:p>
        </p:txBody>
      </p:sp>
      <p:sp>
        <p:nvSpPr>
          <p:cNvPr id="33" name="Rounded Rectangle 32"/>
          <p:cNvSpPr/>
          <p:nvPr/>
        </p:nvSpPr>
        <p:spPr>
          <a:xfrm>
            <a:off x="4427984" y="2636912"/>
            <a:ext cx="1944216" cy="1800200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4499992" y="270892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7.</a:t>
            </a:r>
            <a:endParaRPr lang="en-GB" dirty="0"/>
          </a:p>
        </p:txBody>
      </p:sp>
      <p:sp>
        <p:nvSpPr>
          <p:cNvPr id="38" name="Rounded Rectangle 37"/>
          <p:cNvSpPr/>
          <p:nvPr/>
        </p:nvSpPr>
        <p:spPr>
          <a:xfrm>
            <a:off x="6516216" y="2636912"/>
            <a:ext cx="1944216" cy="1800200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6588224" y="270892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8.</a:t>
            </a:r>
            <a:endParaRPr lang="en-GB" dirty="0"/>
          </a:p>
        </p:txBody>
      </p:sp>
      <p:grpSp>
        <p:nvGrpSpPr>
          <p:cNvPr id="42" name="Group 41"/>
          <p:cNvGrpSpPr/>
          <p:nvPr/>
        </p:nvGrpSpPr>
        <p:grpSpPr>
          <a:xfrm>
            <a:off x="251520" y="4581128"/>
            <a:ext cx="1944216" cy="1800200"/>
            <a:chOff x="251520" y="692696"/>
            <a:chExt cx="1944216" cy="1800200"/>
          </a:xfrm>
        </p:grpSpPr>
        <p:sp>
          <p:nvSpPr>
            <p:cNvPr id="43" name="Rounded Rectangle 42"/>
            <p:cNvSpPr/>
            <p:nvPr/>
          </p:nvSpPr>
          <p:spPr>
            <a:xfrm>
              <a:off x="251520" y="692696"/>
              <a:ext cx="1944216" cy="1800200"/>
            </a:xfrm>
            <a:prstGeom prst="round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23528" y="764704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9.</a:t>
              </a:r>
              <a:endParaRPr lang="en-GB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2339752" y="4581128"/>
            <a:ext cx="1944216" cy="1800200"/>
            <a:chOff x="251520" y="692696"/>
            <a:chExt cx="1944216" cy="1800200"/>
          </a:xfrm>
        </p:grpSpPr>
        <p:sp>
          <p:nvSpPr>
            <p:cNvPr id="48" name="Rounded Rectangle 47"/>
            <p:cNvSpPr/>
            <p:nvPr/>
          </p:nvSpPr>
          <p:spPr>
            <a:xfrm>
              <a:off x="251520" y="692696"/>
              <a:ext cx="1944216" cy="1800200"/>
            </a:xfrm>
            <a:prstGeom prst="round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23528" y="764704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10.</a:t>
              </a:r>
              <a:endParaRPr lang="en-GB" dirty="0"/>
            </a:p>
          </p:txBody>
        </p:sp>
      </p:grpSp>
      <p:pic>
        <p:nvPicPr>
          <p:cNvPr id="16406" name="Picture 22" descr="http://t2.gstatic.com/images?q=tbn:ANd9GcTiRZjc_MBVtuqb9PoZ4fc1cUVZ3d6U3LJ_LXu8Hmcn02sUF1S3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27784" y="4915694"/>
            <a:ext cx="1296144" cy="1296144"/>
          </a:xfrm>
          <a:prstGeom prst="rect">
            <a:avLst/>
          </a:prstGeom>
          <a:noFill/>
        </p:spPr>
      </p:pic>
      <p:grpSp>
        <p:nvGrpSpPr>
          <p:cNvPr id="51" name="Group 50"/>
          <p:cNvGrpSpPr/>
          <p:nvPr/>
        </p:nvGrpSpPr>
        <p:grpSpPr>
          <a:xfrm>
            <a:off x="4427984" y="4581128"/>
            <a:ext cx="1944216" cy="1800200"/>
            <a:chOff x="251520" y="692696"/>
            <a:chExt cx="1944216" cy="1800200"/>
          </a:xfrm>
        </p:grpSpPr>
        <p:sp>
          <p:nvSpPr>
            <p:cNvPr id="52" name="Rounded Rectangle 51"/>
            <p:cNvSpPr/>
            <p:nvPr/>
          </p:nvSpPr>
          <p:spPr>
            <a:xfrm>
              <a:off x="251520" y="692696"/>
              <a:ext cx="1944216" cy="1800200"/>
            </a:xfrm>
            <a:prstGeom prst="round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23528" y="764704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11.</a:t>
              </a:r>
              <a:endParaRPr lang="en-GB" dirty="0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6588224" y="4581128"/>
            <a:ext cx="1944216" cy="1800200"/>
            <a:chOff x="251520" y="692696"/>
            <a:chExt cx="1944216" cy="1800200"/>
          </a:xfrm>
        </p:grpSpPr>
        <p:sp>
          <p:nvSpPr>
            <p:cNvPr id="56" name="Rounded Rectangle 55"/>
            <p:cNvSpPr/>
            <p:nvPr/>
          </p:nvSpPr>
          <p:spPr>
            <a:xfrm>
              <a:off x="251520" y="692696"/>
              <a:ext cx="1944216" cy="1800200"/>
            </a:xfrm>
            <a:prstGeom prst="round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23528" y="764704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12.</a:t>
              </a:r>
              <a:endParaRPr lang="en-GB" dirty="0"/>
            </a:p>
          </p:txBody>
        </p:sp>
      </p:grpSp>
      <p:pic>
        <p:nvPicPr>
          <p:cNvPr id="16412" name="Picture 28" descr="Adventure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699792" y="908720"/>
            <a:ext cx="1238250" cy="1238250"/>
          </a:xfrm>
          <a:prstGeom prst="rect">
            <a:avLst/>
          </a:prstGeom>
          <a:noFill/>
        </p:spPr>
      </p:pic>
      <p:sp>
        <p:nvSpPr>
          <p:cNvPr id="60" name="Rounded Rectangle 59"/>
          <p:cNvSpPr/>
          <p:nvPr/>
        </p:nvSpPr>
        <p:spPr>
          <a:xfrm>
            <a:off x="2843808" y="1628800"/>
            <a:ext cx="936104" cy="14401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6414" name="Picture 30" descr="Cook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67544" y="778818"/>
            <a:ext cx="1512168" cy="1512168"/>
          </a:xfrm>
          <a:prstGeom prst="rect">
            <a:avLst/>
          </a:prstGeom>
          <a:noFill/>
        </p:spPr>
      </p:pic>
      <p:sp>
        <p:nvSpPr>
          <p:cNvPr id="62" name="Rounded Rectangle 61"/>
          <p:cNvSpPr/>
          <p:nvPr/>
        </p:nvSpPr>
        <p:spPr>
          <a:xfrm>
            <a:off x="755576" y="1052736"/>
            <a:ext cx="936104" cy="14401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6416" name="Picture 32" descr="Imp Six Emblem Woven Badge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644008" y="836712"/>
            <a:ext cx="1584176" cy="1584177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4499992" y="764704"/>
            <a:ext cx="36004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3.</a:t>
            </a:r>
            <a:endParaRPr lang="en-GB" dirty="0"/>
          </a:p>
        </p:txBody>
      </p:sp>
      <p:sp>
        <p:nvSpPr>
          <p:cNvPr id="65" name="Rounded Rectangle 64"/>
          <p:cNvSpPr/>
          <p:nvPr/>
        </p:nvSpPr>
        <p:spPr>
          <a:xfrm>
            <a:off x="7092280" y="1772816"/>
            <a:ext cx="1008112" cy="216024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6420" name="Picture 36" descr="First aid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95536" y="2780928"/>
            <a:ext cx="1526282" cy="1526282"/>
          </a:xfrm>
          <a:prstGeom prst="rect">
            <a:avLst/>
          </a:prstGeom>
          <a:noFill/>
        </p:spPr>
      </p:pic>
      <p:sp>
        <p:nvSpPr>
          <p:cNvPr id="67" name="Rounded Rectangle 66"/>
          <p:cNvSpPr/>
          <p:nvPr/>
        </p:nvSpPr>
        <p:spPr>
          <a:xfrm>
            <a:off x="683568" y="3140968"/>
            <a:ext cx="936104" cy="14401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6424" name="Picture 40" descr="Brownie Buddy Badge &amp; Certificate"/>
          <p:cNvPicPr>
            <a:picLocks noChangeAspect="1" noChangeArrowheads="1"/>
          </p:cNvPicPr>
          <p:nvPr/>
        </p:nvPicPr>
        <p:blipFill>
          <a:blip r:embed="rId11" cstate="print"/>
          <a:srcRect l="62820" t="55128" r="5128" b="12821"/>
          <a:stretch>
            <a:fillRect/>
          </a:stretch>
        </p:blipFill>
        <p:spPr bwMode="auto">
          <a:xfrm>
            <a:off x="2843808" y="2996952"/>
            <a:ext cx="1296144" cy="1296144"/>
          </a:xfrm>
          <a:prstGeom prst="rect">
            <a:avLst/>
          </a:prstGeom>
          <a:noFill/>
        </p:spPr>
      </p:pic>
      <p:sp>
        <p:nvSpPr>
          <p:cNvPr id="71" name="Rounded Rectangle 70"/>
          <p:cNvSpPr/>
          <p:nvPr/>
        </p:nvSpPr>
        <p:spPr>
          <a:xfrm rot="1956777">
            <a:off x="3059832" y="3501008"/>
            <a:ext cx="936104" cy="14401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6426" name="Picture 42" descr="Mole Six Emblem Woven Badge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804248" y="2852936"/>
            <a:ext cx="1368152" cy="1368152"/>
          </a:xfrm>
          <a:prstGeom prst="rect">
            <a:avLst/>
          </a:prstGeom>
          <a:noFill/>
        </p:spPr>
      </p:pic>
      <p:pic>
        <p:nvPicPr>
          <p:cNvPr id="16430" name="Picture 46" descr="http://t2.gstatic.com/images?q=tbn:ANd9GcShvfiGZavh9HZpeHxH4a3Ugh_wpWp42I1aFl9X9gd7yd8SnBpX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39552" y="4725144"/>
            <a:ext cx="1457325" cy="1533526"/>
          </a:xfrm>
          <a:prstGeom prst="rect">
            <a:avLst/>
          </a:prstGeom>
          <a:noFill/>
        </p:spPr>
      </p:pic>
      <p:pic>
        <p:nvPicPr>
          <p:cNvPr id="16432" name="Picture 48" descr="Agility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716016" y="4797152"/>
            <a:ext cx="1440160" cy="1440160"/>
          </a:xfrm>
          <a:prstGeom prst="rect">
            <a:avLst/>
          </a:prstGeom>
          <a:noFill/>
        </p:spPr>
      </p:pic>
      <p:sp>
        <p:nvSpPr>
          <p:cNvPr id="76" name="Rounded Rectangle 75"/>
          <p:cNvSpPr/>
          <p:nvPr/>
        </p:nvSpPr>
        <p:spPr>
          <a:xfrm>
            <a:off x="4932040" y="5085184"/>
            <a:ext cx="936104" cy="14401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6434" name="Picture 50" descr="Collector">
            <a:hlinkClick r:id="rId16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4572000" y="2708920"/>
            <a:ext cx="1656184" cy="1656184"/>
          </a:xfrm>
          <a:prstGeom prst="rect">
            <a:avLst/>
          </a:prstGeom>
          <a:noFill/>
        </p:spPr>
      </p:pic>
      <p:sp>
        <p:nvSpPr>
          <p:cNvPr id="78" name="Rounded Rectangle 77"/>
          <p:cNvSpPr/>
          <p:nvPr/>
        </p:nvSpPr>
        <p:spPr>
          <a:xfrm>
            <a:off x="4932040" y="3068960"/>
            <a:ext cx="936104" cy="14401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32656"/>
            <a:ext cx="4038600" cy="579350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1400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Brownie Badge Quiz</a:t>
            </a:r>
          </a:p>
          <a:p>
            <a:pPr>
              <a:buNone/>
            </a:pPr>
            <a:endParaRPr lang="en-GB" sz="1400" dirty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buAutoNum type="arabicPeriod"/>
            </a:pPr>
            <a:r>
              <a:rPr lang="en-GB" sz="1400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Cook</a:t>
            </a:r>
          </a:p>
          <a:p>
            <a:pPr>
              <a:buAutoNum type="arabicPeriod"/>
            </a:pPr>
            <a:r>
              <a:rPr lang="en-GB" sz="1400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Brownie Adventure</a:t>
            </a:r>
          </a:p>
          <a:p>
            <a:pPr>
              <a:buAutoNum type="arabicPeriod"/>
            </a:pPr>
            <a:r>
              <a:rPr lang="en-GB" sz="1400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Imp</a:t>
            </a:r>
          </a:p>
          <a:p>
            <a:pPr>
              <a:buAutoNum type="arabicPeriod"/>
            </a:pPr>
            <a:r>
              <a:rPr lang="en-GB" sz="1400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Go For It Guides </a:t>
            </a:r>
          </a:p>
          <a:p>
            <a:pPr>
              <a:buAutoNum type="arabicPeriod"/>
            </a:pPr>
            <a:r>
              <a:rPr lang="en-GB" sz="1400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First Aid</a:t>
            </a:r>
          </a:p>
          <a:p>
            <a:pPr>
              <a:buAutoNum type="arabicPeriod"/>
            </a:pPr>
            <a:r>
              <a:rPr lang="en-GB" sz="1400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Brownie Buddy</a:t>
            </a:r>
          </a:p>
          <a:p>
            <a:pPr>
              <a:buAutoNum type="arabicPeriod"/>
            </a:pPr>
            <a:r>
              <a:rPr lang="en-GB" sz="1400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Collector</a:t>
            </a:r>
          </a:p>
          <a:p>
            <a:pPr>
              <a:buAutoNum type="arabicPeriod"/>
            </a:pPr>
            <a:r>
              <a:rPr lang="en-GB" sz="1400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Mole </a:t>
            </a:r>
          </a:p>
          <a:p>
            <a:pPr>
              <a:buAutoNum type="arabicPeriod"/>
            </a:pPr>
            <a:r>
              <a:rPr lang="en-GB" sz="1400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Brownie Promise Badge</a:t>
            </a:r>
          </a:p>
          <a:p>
            <a:pPr>
              <a:buAutoNum type="arabicPeriod"/>
            </a:pPr>
            <a:r>
              <a:rPr lang="en-GB" sz="1400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World Badge</a:t>
            </a:r>
          </a:p>
          <a:p>
            <a:pPr>
              <a:buAutoNum type="arabicPeriod"/>
            </a:pPr>
            <a:r>
              <a:rPr lang="en-GB" sz="1400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Agility </a:t>
            </a:r>
          </a:p>
          <a:p>
            <a:pPr>
              <a:buAutoNum type="arabicPeriod"/>
            </a:pPr>
            <a:r>
              <a:rPr lang="en-GB" sz="1400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Pot of Gold</a:t>
            </a:r>
          </a:p>
          <a:p>
            <a:pPr>
              <a:buAutoNum type="arabicPeriod"/>
            </a:pPr>
            <a:endParaRPr lang="en-GB" sz="1400" dirty="0" smtClean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buAutoNum type="arabicPeriod"/>
            </a:pPr>
            <a:endParaRPr lang="en-GB" sz="1400" dirty="0" smtClean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buAutoNum type="arabicPeriod"/>
            </a:pPr>
            <a:endParaRPr lang="en-GB" sz="1400" dirty="0" smtClean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buAutoNum type="arabicPeriod"/>
            </a:pPr>
            <a:endParaRPr lang="en-GB" sz="1400" dirty="0" smtClean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buNone/>
            </a:pPr>
            <a:endParaRPr lang="en-GB" sz="1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1216</TotalTime>
  <Words>395</Words>
  <Application>Microsoft Office PowerPoint</Application>
  <PresentationFormat>On-screen Show (4:3)</PresentationFormat>
  <Paragraphs>117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How much do you know about Brownies?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much do you know about Brownies?</dc:title>
  <dc:creator>Yvonne</dc:creator>
  <cp:lastModifiedBy>Yvonne</cp:lastModifiedBy>
  <cp:revision>6</cp:revision>
  <dcterms:created xsi:type="dcterms:W3CDTF">2014-02-10T11:41:36Z</dcterms:created>
  <dcterms:modified xsi:type="dcterms:W3CDTF">2015-01-09T20:42:33Z</dcterms:modified>
</cp:coreProperties>
</file>