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6" r:id="rId3"/>
    <p:sldId id="268" r:id="rId4"/>
    <p:sldId id="263" r:id="rId5"/>
    <p:sldId id="262" r:id="rId6"/>
    <p:sldId id="264" r:id="rId7"/>
    <p:sldId id="258" r:id="rId8"/>
    <p:sldId id="267" r:id="rId9"/>
    <p:sldId id="259" r:id="rId10"/>
    <p:sldId id="260" r:id="rId11"/>
    <p:sldId id="261" r:id="rId12"/>
    <p:sldId id="265"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3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313A63A1-5D6C-4FD5-8858-6D1AE4F14EE4}" type="datetimeFigureOut">
              <a:rPr lang="en-GB" smtClean="0"/>
              <a:t>24/02/2014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298D252-92CF-4BB1-8712-617D169A004F}" type="slidenum">
              <a:rPr lang="en-GB" smtClean="0"/>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13A63A1-5D6C-4FD5-8858-6D1AE4F14EE4}" type="datetimeFigureOut">
              <a:rPr lang="en-GB" smtClean="0"/>
              <a:t>24/02/2014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298D252-92CF-4BB1-8712-617D169A004F}"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13A63A1-5D6C-4FD5-8858-6D1AE4F14EE4}" type="datetimeFigureOut">
              <a:rPr lang="en-GB" smtClean="0"/>
              <a:t>24/02/2014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298D252-92CF-4BB1-8712-617D169A004F}"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13A63A1-5D6C-4FD5-8858-6D1AE4F14EE4}" type="datetimeFigureOut">
              <a:rPr lang="en-GB" smtClean="0"/>
              <a:t>24/02/2014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298D252-92CF-4BB1-8712-617D169A004F}" type="slidenum">
              <a:rPr lang="en-GB" smtClean="0"/>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13A63A1-5D6C-4FD5-8858-6D1AE4F14EE4}" type="datetimeFigureOut">
              <a:rPr lang="en-GB" smtClean="0"/>
              <a:t>24/02/2014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298D252-92CF-4BB1-8712-617D169A004F}" type="slidenum">
              <a:rPr lang="en-GB" smtClean="0"/>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313A63A1-5D6C-4FD5-8858-6D1AE4F14EE4}" type="datetimeFigureOut">
              <a:rPr lang="en-GB" smtClean="0"/>
              <a:t>24/02/2014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298D252-92CF-4BB1-8712-617D169A004F}" type="slidenum">
              <a:rPr lang="en-GB" smtClean="0"/>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313A63A1-5D6C-4FD5-8858-6D1AE4F14EE4}" type="datetimeFigureOut">
              <a:rPr lang="en-GB" smtClean="0"/>
              <a:t>24/02/2014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298D252-92CF-4BB1-8712-617D169A004F}" type="slidenum">
              <a:rPr lang="en-GB" smtClean="0"/>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313A63A1-5D6C-4FD5-8858-6D1AE4F14EE4}" type="datetimeFigureOut">
              <a:rPr lang="en-GB" smtClean="0"/>
              <a:t>24/02/2014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298D252-92CF-4BB1-8712-617D169A004F}"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3A63A1-5D6C-4FD5-8858-6D1AE4F14EE4}" type="datetimeFigureOut">
              <a:rPr lang="en-GB" smtClean="0"/>
              <a:t>24/02/2014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298D252-92CF-4BB1-8712-617D169A004F}"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3A63A1-5D6C-4FD5-8858-6D1AE4F14EE4}" type="datetimeFigureOut">
              <a:rPr lang="en-GB" smtClean="0"/>
              <a:t>24/02/2014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298D252-92CF-4BB1-8712-617D169A004F}" type="slidenum">
              <a:rPr lang="en-GB" smtClean="0"/>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3A63A1-5D6C-4FD5-8858-6D1AE4F14EE4}" type="datetimeFigureOut">
              <a:rPr lang="en-GB" smtClean="0"/>
              <a:t>24/02/2014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298D252-92CF-4BB1-8712-617D169A004F}" type="slidenum">
              <a:rPr lang="en-GB" smtClean="0"/>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3A63A1-5D6C-4FD5-8858-6D1AE4F14EE4}" type="datetimeFigureOut">
              <a:rPr lang="en-GB" smtClean="0"/>
              <a:t>24/02/2014</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98D252-92CF-4BB1-8712-617D169A004F}"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32.jpeg"/><Relationship Id="rId4" Type="http://schemas.openxmlformats.org/officeDocument/2006/relationships/hyperlink" Target="http://www.google.co.uk/url?sa=i&amp;source=images&amp;cd=&amp;cad=rja&amp;docid=wuHaUTh0bU1MiM&amp;tbnid=GJqFpnZF6rIAyM:&amp;ved=0CAgQjRw4RA&amp;url=http://www.white-porcelain.co.uk/maxwell-williams-white-basics-soup-cereal-bowl-18cm.html&amp;ei=JnMKU6nwOsjT7Aa1yoCAAg&amp;psig=AFQjCNHE0_Z-6LgfVK-Reja9q1OuyaburQ&amp;ust=1393280167040796"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33.jpeg"/><Relationship Id="rId4" Type="http://schemas.openxmlformats.org/officeDocument/2006/relationships/hyperlink" Target="http://www.google.co.uk/url?sa=i&amp;source=images&amp;cd=&amp;cad=rja&amp;docid=9NKEixKSP2xcpM&amp;tbnid=05UpVofXoend_M:&amp;ved=0CAgQjRw4Dg&amp;url=http://www.printermaker.com/White-Mug-p970.html&amp;ei=2XMKU4yPHeau7Aak64GoCQ&amp;psig=AFQjCNEtk4uHIxptqNhPnTzDL66XJNm4Yg&amp;ust=1393280345583892" TargetMode="External"/></Relationships>
</file>

<file path=ppt/slides/_rels/slide12.xml.rels><?xml version="1.0" encoding="UTF-8" standalone="yes"?>
<Relationships xmlns="http://schemas.openxmlformats.org/package/2006/relationships"><Relationship Id="rId8" Type="http://schemas.openxmlformats.org/officeDocument/2006/relationships/hyperlink" Target="http://www.oneperfectdayblog.net/wp-content/uploads/2012/09/Tealight-holders-christmas-craft.jpg" TargetMode="External"/><Relationship Id="rId3" Type="http://schemas.openxmlformats.org/officeDocument/2006/relationships/image" Target="../media/image2.png"/><Relationship Id="rId7" Type="http://schemas.openxmlformats.org/officeDocument/2006/relationships/image" Target="../media/image36.jpeg"/><Relationship Id="rId2" Type="http://schemas.openxmlformats.org/officeDocument/2006/relationships/image" Target="../media/image34.jpeg"/><Relationship Id="rId1" Type="http://schemas.openxmlformats.org/officeDocument/2006/relationships/slideLayout" Target="../slideLayouts/slideLayout7.xml"/><Relationship Id="rId6" Type="http://schemas.openxmlformats.org/officeDocument/2006/relationships/hyperlink" Target="http://www.google.co.uk/url?sa=i&amp;source=images&amp;cd=&amp;cad=rja&amp;docid=CGovZiERpP-j4M&amp;tbnid=eTI2Hllp0z3EeM:&amp;ved=0CAgQjRw42wE&amp;url=http://www.thecraftycrow.net/kids_handmade_holiday/&amp;ei=roIKU7fxAbL07Aag6YGYBQ&amp;psig=AFQjCNF2aQMdN2OnlWVoUKck4zNE6bdHfQ&amp;ust=1393284142109190" TargetMode="External"/><Relationship Id="rId11" Type="http://schemas.openxmlformats.org/officeDocument/2006/relationships/image" Target="../media/image38.jpeg"/><Relationship Id="rId5" Type="http://schemas.openxmlformats.org/officeDocument/2006/relationships/image" Target="../media/image35.jpeg"/><Relationship Id="rId10" Type="http://schemas.openxmlformats.org/officeDocument/2006/relationships/hyperlink" Target="http://www.mommy-labs.com/wp-content/uploads/2012/08/hand-painted-glass-bottles-and-jars-repurpose-for-artful-vases-for-decor.jpg" TargetMode="External"/><Relationship Id="rId4" Type="http://schemas.openxmlformats.org/officeDocument/2006/relationships/image" Target="../media/image1.png"/><Relationship Id="rId9" Type="http://schemas.openxmlformats.org/officeDocument/2006/relationships/image" Target="../media/image37.jpeg"/></Relationships>
</file>

<file path=ppt/slides/_rels/slide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1.png"/><Relationship Id="rId7"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s>
</file>

<file path=ppt/slides/_rels/slide3.xml.rels><?xml version="1.0" encoding="UTF-8" standalone="yes"?>
<Relationships xmlns="http://schemas.openxmlformats.org/package/2006/relationships"><Relationship Id="rId8" Type="http://schemas.openxmlformats.org/officeDocument/2006/relationships/hyperlink" Target="http://3.bp.blogspot.com/-n4sdb-m4ZZg/Tkfc9JGsSEI/AAAAAAAAFeU/oxbm7lvIZ1U/s1600/IMG_2618.JPG" TargetMode="External"/><Relationship Id="rId3" Type="http://schemas.openxmlformats.org/officeDocument/2006/relationships/image" Target="../media/image1.png"/><Relationship Id="rId7" Type="http://schemas.openxmlformats.org/officeDocument/2006/relationships/image" Target="../media/image12.jpe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hyperlink" Target="http://4.bp.blogspot.com/-3sl02Zt8ZQg/Tkfckb6AeNI/AAAAAAAAFeA/Lqwj2CS6pq0/s1600/IMG_2613.JPG" TargetMode="External"/><Relationship Id="rId11" Type="http://schemas.openxmlformats.org/officeDocument/2006/relationships/image" Target="../media/image14.jpeg"/><Relationship Id="rId5" Type="http://schemas.openxmlformats.org/officeDocument/2006/relationships/image" Target="../media/image11.jpeg"/><Relationship Id="rId10" Type="http://schemas.openxmlformats.org/officeDocument/2006/relationships/hyperlink" Target="http://3.bp.blogspot.com/-EhxP0dPX9mc/TkffwEn1m9I/AAAAAAAAFe0/oPdHdwH6c4g/s1600/IMG_2622.JPG" TargetMode="External"/><Relationship Id="rId4" Type="http://schemas.openxmlformats.org/officeDocument/2006/relationships/hyperlink" Target="http://www.google.co.uk/url?sa=i&amp;source=images&amp;cd=&amp;cad=rja&amp;docid=AbqclSIpzZ1zmM&amp;tbnid=hFq11IxOlQwpzM:&amp;ved=0CAgQjRw4Eg&amp;url=http%3A%2F%2Fpinkandgreenmama.blogspot.com%2F2011%2F08%2Frecycle-craft-paper-cup-weaving.html&amp;ei=KmULU7fFOfOg7Aak34CYBw&amp;psig=AFQjCNES_0yhFvVh6tDREXcdk60u0GuMhA&amp;ust=1393342123097696" TargetMode="External"/><Relationship Id="rId9" Type="http://schemas.openxmlformats.org/officeDocument/2006/relationships/image" Target="../media/image13.jpe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6.jpe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hyperlink" Target="http://4.bp.blogspot.com/_rMt0M-ndko4/TO6GvfyKIoI/AAAAAAAAEP4/S2zl_Lq0rIU/s1600/I+love+Holland+3+(Medium).jpg" TargetMode="External"/><Relationship Id="rId5" Type="http://schemas.openxmlformats.org/officeDocument/2006/relationships/image" Target="../media/image15.jpeg"/><Relationship Id="rId4" Type="http://schemas.openxmlformats.org/officeDocument/2006/relationships/hyperlink" Target="http://3.bp.blogspot.com/_rMt0M-ndko4/TO6Htk1INXI/AAAAAAAAEQQ/bn_oun0ulwo/s1600/DSC09897+(Medium).JPG"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9.jpe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hyperlink" Target="http://www.google.co.uk/url?sa=i&amp;source=images&amp;cd=&amp;cad=rja&amp;docid=8p2MHCWyANpa6M&amp;tbnid=daGCgpI1AjVmIM:&amp;ved=0CAgQjRw&amp;url=http://www.jeron.je/stARTing_points/new%20art%20pages/ks1/printing.htm&amp;ei=5XcKU42LEdDy7AafpIG4CQ&amp;psig=AFQjCNGFWj3zb-RxpdMDzCk5hcsw3cNaQg&amp;ust=1393281381354027" TargetMode="External"/><Relationship Id="rId5" Type="http://schemas.openxmlformats.org/officeDocument/2006/relationships/image" Target="../media/image18.jpeg"/><Relationship Id="rId4" Type="http://schemas.openxmlformats.org/officeDocument/2006/relationships/image" Target="../media/image17.jpeg"/></Relationships>
</file>

<file path=ppt/slides/_rels/slide6.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png"/><Relationship Id="rId7" Type="http://schemas.openxmlformats.org/officeDocument/2006/relationships/image" Target="../media/image21.jpeg"/><Relationship Id="rId12" Type="http://schemas.openxmlformats.org/officeDocument/2006/relationships/image" Target="../media/image26.jpe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hyperlink" Target="http://www.google.co.uk/url?sa=i&amp;source=images&amp;cd=&amp;cad=rja&amp;docid=2vB5DSZ4mFUc0M&amp;tbnid=ms9SHhUfV3mLtM:&amp;ved=0CAgQjRw4Sw&amp;url=http://thecreativeplace.blogspot.com/2012/09/a-quick-and-fun-crafty-round-up.html&amp;ei=SHsKU4vvA8O47Aa6xYGoBA&amp;psig=AFQjCNGIqWgKJZWmRcKwKrU-k4IQzdqsRg&amp;ust=1393282248139838" TargetMode="External"/><Relationship Id="rId11" Type="http://schemas.openxmlformats.org/officeDocument/2006/relationships/image" Target="../media/image25.jpeg"/><Relationship Id="rId5" Type="http://schemas.openxmlformats.org/officeDocument/2006/relationships/image" Target="../media/image20.jpeg"/><Relationship Id="rId10" Type="http://schemas.openxmlformats.org/officeDocument/2006/relationships/image" Target="../media/image24.jpeg"/><Relationship Id="rId4" Type="http://schemas.openxmlformats.org/officeDocument/2006/relationships/hyperlink" Target="http://www.google.co.uk/url?sa=i&amp;source=images&amp;cd=&amp;cad=rja&amp;docid=WvLu3QuuARC_kM&amp;tbnid=9Z7qIoA82T1HvM:&amp;ved=0CAgQjRw4Sw&amp;url=http://www.blogmemom.com/spring-art-tulip-painting/&amp;ei=LXsKU-X2E-z07AaKkoCABA&amp;psig=AFQjCNH8SIggLp9yJUg5RRCV7urheC1PUg&amp;ust=1393282221398830" TargetMode="External"/><Relationship Id="rId9" Type="http://schemas.openxmlformats.org/officeDocument/2006/relationships/image" Target="../media/image23.jpe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0.jpe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31.jpeg"/><Relationship Id="rId4" Type="http://schemas.openxmlformats.org/officeDocument/2006/relationships/hyperlink" Target="http://www.google.co.uk/url?sa=i&amp;source=images&amp;cd=&amp;cad=rja&amp;docid=TNIMWta_FhOBJM&amp;tbnid=1XM_vwUEn-dxLM:&amp;ved=0CAgQjRw&amp;url=http://www.deluxehire.co.uk/26cm-Round-Dinner-Plate&amp;ei=q3IKU9viHceV7AbpkYCoBw&amp;psig=AFQjCNEd7YZrOpymcjGKH9lcO2ZGPwcgaQ&amp;ust=1393280043562508"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187624" y="2276872"/>
            <a:ext cx="6480720" cy="122413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smtClean="0">
                <a:solidFill>
                  <a:srgbClr val="0070C0"/>
                </a:solidFill>
                <a:latin typeface="Comic Sans MS" pitchFamily="66" charset="0"/>
              </a:rPr>
              <a:t>Guide Craft Badge Ideas</a:t>
            </a:r>
            <a:endParaRPr lang="en-GB" sz="3200" dirty="0">
              <a:solidFill>
                <a:srgbClr val="0070C0"/>
              </a:solidFill>
              <a:latin typeface="Comic Sans MS" pitchFamily="66" charset="0"/>
            </a:endParaRPr>
          </a:p>
        </p:txBody>
      </p:sp>
      <p:pic>
        <p:nvPicPr>
          <p:cNvPr id="5" name="Picture 2" descr="Craft Badge"/>
          <p:cNvPicPr>
            <a:picLocks noChangeAspect="1" noChangeArrowheads="1"/>
          </p:cNvPicPr>
          <p:nvPr/>
        </p:nvPicPr>
        <p:blipFill>
          <a:blip r:embed="rId2" cstate="print"/>
          <a:srcRect/>
          <a:stretch>
            <a:fillRect/>
          </a:stretch>
        </p:blipFill>
        <p:spPr bwMode="auto">
          <a:xfrm>
            <a:off x="5652120" y="3789040"/>
            <a:ext cx="2880320" cy="2880323"/>
          </a:xfrm>
          <a:prstGeom prst="rect">
            <a:avLst/>
          </a:prstGeom>
          <a:noFill/>
        </p:spPr>
      </p:pic>
      <p:pic>
        <p:nvPicPr>
          <p:cNvPr id="6" name="Picture 5" descr="guide logo.png"/>
          <p:cNvPicPr>
            <a:picLocks noChangeAspect="1"/>
          </p:cNvPicPr>
          <p:nvPr/>
        </p:nvPicPr>
        <p:blipFill>
          <a:blip r:embed="rId3" cstate="print"/>
          <a:stretch>
            <a:fillRect/>
          </a:stretch>
        </p:blipFill>
        <p:spPr>
          <a:xfrm>
            <a:off x="251520" y="620688"/>
            <a:ext cx="2724192" cy="136815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uide logo.png"/>
          <p:cNvPicPr>
            <a:picLocks noChangeAspect="1"/>
          </p:cNvPicPr>
          <p:nvPr/>
        </p:nvPicPr>
        <p:blipFill>
          <a:blip r:embed="rId2" cstate="print"/>
          <a:stretch>
            <a:fillRect/>
          </a:stretch>
        </p:blipFill>
        <p:spPr>
          <a:xfrm>
            <a:off x="251520" y="188640"/>
            <a:ext cx="2016224" cy="1012594"/>
          </a:xfrm>
          <a:prstGeom prst="rect">
            <a:avLst/>
          </a:prstGeom>
        </p:spPr>
      </p:pic>
      <p:pic>
        <p:nvPicPr>
          <p:cNvPr id="24578" name="Picture 2" descr="Craft Badge"/>
          <p:cNvPicPr>
            <a:picLocks noChangeAspect="1" noChangeArrowheads="1"/>
          </p:cNvPicPr>
          <p:nvPr/>
        </p:nvPicPr>
        <p:blipFill>
          <a:blip r:embed="rId3" cstate="print"/>
          <a:srcRect/>
          <a:stretch>
            <a:fillRect/>
          </a:stretch>
        </p:blipFill>
        <p:spPr bwMode="auto">
          <a:xfrm>
            <a:off x="7596336" y="188640"/>
            <a:ext cx="1080120" cy="1080121"/>
          </a:xfrm>
          <a:prstGeom prst="rect">
            <a:avLst/>
          </a:prstGeom>
          <a:noFill/>
        </p:spPr>
      </p:pic>
      <p:sp>
        <p:nvSpPr>
          <p:cNvPr id="5" name="TextBox 4"/>
          <p:cNvSpPr txBox="1"/>
          <p:nvPr/>
        </p:nvSpPr>
        <p:spPr>
          <a:xfrm>
            <a:off x="2699792" y="332656"/>
            <a:ext cx="4536504" cy="461665"/>
          </a:xfrm>
          <a:prstGeom prst="rect">
            <a:avLst/>
          </a:prstGeom>
          <a:ln w="3175">
            <a:solidFill>
              <a:srgbClr val="0070C0"/>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1200" dirty="0" smtClean="0">
                <a:latin typeface="Comic Sans MS" pitchFamily="66" charset="0"/>
              </a:rPr>
              <a:t>Clause 8: Decorate a medium other than paper, such as glass, silk, fabric or ceramic, using an appropriate technique </a:t>
            </a:r>
            <a:endParaRPr lang="en-GB" sz="1200" dirty="0">
              <a:latin typeface="Comic Sans MS" pitchFamily="66" charset="0"/>
            </a:endParaRPr>
          </a:p>
        </p:txBody>
      </p:sp>
      <p:sp>
        <p:nvSpPr>
          <p:cNvPr id="6" name="TextBox 5"/>
          <p:cNvSpPr txBox="1"/>
          <p:nvPr/>
        </p:nvSpPr>
        <p:spPr>
          <a:xfrm>
            <a:off x="179512" y="1340768"/>
            <a:ext cx="8712968" cy="461665"/>
          </a:xfrm>
          <a:prstGeom prst="rect">
            <a:avLst/>
          </a:prstGeom>
          <a:ln w="3175">
            <a:solidFill>
              <a:srgbClr val="0070C0"/>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en-GB" sz="1200" dirty="0" smtClean="0">
                <a:latin typeface="Comic Sans MS" pitchFamily="66" charset="0"/>
              </a:rPr>
              <a:t>TASK: You are going to paint a piece of pottery from the selection provided. Complete your design on paper and have it checked by a leader, before starting your final piece. </a:t>
            </a:r>
            <a:endParaRPr lang="en-GB" sz="1200" dirty="0">
              <a:latin typeface="Comic Sans MS" pitchFamily="66" charset="0"/>
            </a:endParaRPr>
          </a:p>
        </p:txBody>
      </p:sp>
      <p:pic>
        <p:nvPicPr>
          <p:cNvPr id="27652" name="Picture 4" descr="http://t1.gstatic.com/images?q=tbn:ANd9GcQEfGITlXbKGx1Z_FB8mxfla1iCIPsOEtsT3RYZFxtBFFC5_24-jA">
            <a:hlinkClick r:id="rId4"/>
          </p:cNvPr>
          <p:cNvPicPr>
            <a:picLocks noChangeAspect="1" noChangeArrowheads="1"/>
          </p:cNvPicPr>
          <p:nvPr/>
        </p:nvPicPr>
        <p:blipFill>
          <a:blip r:embed="rId5" cstate="print"/>
          <a:srcRect/>
          <a:stretch>
            <a:fillRect/>
          </a:stretch>
        </p:blipFill>
        <p:spPr bwMode="auto">
          <a:xfrm>
            <a:off x="827584" y="2027849"/>
            <a:ext cx="7344816" cy="4830151"/>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uide logo.png"/>
          <p:cNvPicPr>
            <a:picLocks noChangeAspect="1"/>
          </p:cNvPicPr>
          <p:nvPr/>
        </p:nvPicPr>
        <p:blipFill>
          <a:blip r:embed="rId2" cstate="print"/>
          <a:stretch>
            <a:fillRect/>
          </a:stretch>
        </p:blipFill>
        <p:spPr>
          <a:xfrm>
            <a:off x="251520" y="188640"/>
            <a:ext cx="2016224" cy="1012594"/>
          </a:xfrm>
          <a:prstGeom prst="rect">
            <a:avLst/>
          </a:prstGeom>
        </p:spPr>
      </p:pic>
      <p:pic>
        <p:nvPicPr>
          <p:cNvPr id="24578" name="Picture 2" descr="Craft Badge"/>
          <p:cNvPicPr>
            <a:picLocks noChangeAspect="1" noChangeArrowheads="1"/>
          </p:cNvPicPr>
          <p:nvPr/>
        </p:nvPicPr>
        <p:blipFill>
          <a:blip r:embed="rId3" cstate="print"/>
          <a:srcRect/>
          <a:stretch>
            <a:fillRect/>
          </a:stretch>
        </p:blipFill>
        <p:spPr bwMode="auto">
          <a:xfrm>
            <a:off x="7596336" y="188640"/>
            <a:ext cx="1080120" cy="1080121"/>
          </a:xfrm>
          <a:prstGeom prst="rect">
            <a:avLst/>
          </a:prstGeom>
          <a:noFill/>
        </p:spPr>
      </p:pic>
      <p:sp>
        <p:nvSpPr>
          <p:cNvPr id="5" name="TextBox 4"/>
          <p:cNvSpPr txBox="1"/>
          <p:nvPr/>
        </p:nvSpPr>
        <p:spPr>
          <a:xfrm>
            <a:off x="2699792" y="332656"/>
            <a:ext cx="4536504" cy="461665"/>
          </a:xfrm>
          <a:prstGeom prst="rect">
            <a:avLst/>
          </a:prstGeom>
          <a:ln w="3175">
            <a:solidFill>
              <a:srgbClr val="0070C0"/>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1200" dirty="0" smtClean="0">
                <a:latin typeface="Comic Sans MS" pitchFamily="66" charset="0"/>
              </a:rPr>
              <a:t>Clause 8: Decorate a medium other than paper, such as glass, silk, fabric or ceramic, using an appropriate technique </a:t>
            </a:r>
            <a:endParaRPr lang="en-GB" sz="1200" dirty="0">
              <a:latin typeface="Comic Sans MS" pitchFamily="66" charset="0"/>
            </a:endParaRPr>
          </a:p>
        </p:txBody>
      </p:sp>
      <p:sp>
        <p:nvSpPr>
          <p:cNvPr id="6" name="TextBox 5"/>
          <p:cNvSpPr txBox="1"/>
          <p:nvPr/>
        </p:nvSpPr>
        <p:spPr>
          <a:xfrm>
            <a:off x="179512" y="1340768"/>
            <a:ext cx="8712968" cy="461665"/>
          </a:xfrm>
          <a:prstGeom prst="rect">
            <a:avLst/>
          </a:prstGeom>
          <a:ln w="3175">
            <a:solidFill>
              <a:srgbClr val="0070C0"/>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en-GB" sz="1200" dirty="0" smtClean="0">
                <a:latin typeface="Comic Sans MS" pitchFamily="66" charset="0"/>
              </a:rPr>
              <a:t>TASK: You are going to paint a piece of pottery from the selection provided. Complete your design on paper and have it checked by a leader, before starting your final piece. </a:t>
            </a:r>
            <a:endParaRPr lang="en-GB" sz="1200" dirty="0">
              <a:latin typeface="Comic Sans MS" pitchFamily="66" charset="0"/>
            </a:endParaRPr>
          </a:p>
        </p:txBody>
      </p:sp>
      <p:pic>
        <p:nvPicPr>
          <p:cNvPr id="28676" name="Picture 4" descr="http://t1.gstatic.com/images?q=tbn:ANd9GcQPZzoSvEesbLPtBHiRYjoA0upi8qz5xOXbzjXje52AD9Rjg8myxg">
            <a:hlinkClick r:id="rId4"/>
          </p:cNvPr>
          <p:cNvPicPr>
            <a:picLocks noChangeAspect="1" noChangeArrowheads="1"/>
          </p:cNvPicPr>
          <p:nvPr/>
        </p:nvPicPr>
        <p:blipFill>
          <a:blip r:embed="rId5" cstate="print"/>
          <a:srcRect/>
          <a:stretch>
            <a:fillRect/>
          </a:stretch>
        </p:blipFill>
        <p:spPr bwMode="auto">
          <a:xfrm>
            <a:off x="323528" y="1988840"/>
            <a:ext cx="4032448" cy="4032448"/>
          </a:xfrm>
          <a:prstGeom prst="rect">
            <a:avLst/>
          </a:prstGeom>
          <a:noFill/>
        </p:spPr>
      </p:pic>
      <p:pic>
        <p:nvPicPr>
          <p:cNvPr id="11" name="Picture 4" descr="http://t1.gstatic.com/images?q=tbn:ANd9GcQPZzoSvEesbLPtBHiRYjoA0upi8qz5xOXbzjXje52AD9Rjg8myxg">
            <a:hlinkClick r:id="rId4"/>
          </p:cNvPr>
          <p:cNvPicPr>
            <a:picLocks noChangeAspect="1" noChangeArrowheads="1"/>
          </p:cNvPicPr>
          <p:nvPr/>
        </p:nvPicPr>
        <p:blipFill>
          <a:blip r:embed="rId5" cstate="print"/>
          <a:srcRect/>
          <a:stretch>
            <a:fillRect/>
          </a:stretch>
        </p:blipFill>
        <p:spPr bwMode="auto">
          <a:xfrm flipH="1">
            <a:off x="4716016" y="1988840"/>
            <a:ext cx="4032448" cy="4032448"/>
          </a:xfrm>
          <a:prstGeom prst="rect">
            <a:avLst/>
          </a:prstGeom>
          <a:noFill/>
        </p:spPr>
      </p:pic>
      <p:sp>
        <p:nvSpPr>
          <p:cNvPr id="12" name="TextBox 11"/>
          <p:cNvSpPr txBox="1"/>
          <p:nvPr/>
        </p:nvSpPr>
        <p:spPr>
          <a:xfrm>
            <a:off x="683568" y="6165304"/>
            <a:ext cx="2304256" cy="369332"/>
          </a:xfrm>
          <a:prstGeom prst="rect">
            <a:avLst/>
          </a:prstGeom>
          <a:noFill/>
        </p:spPr>
        <p:txBody>
          <a:bodyPr wrap="square" rtlCol="0">
            <a:spAutoFit/>
          </a:bodyPr>
          <a:lstStyle/>
          <a:p>
            <a:pPr algn="ctr"/>
            <a:r>
              <a:rPr lang="en-GB" dirty="0" smtClean="0">
                <a:latin typeface="Comic Sans MS" pitchFamily="66" charset="0"/>
              </a:rPr>
              <a:t>Front View</a:t>
            </a:r>
            <a:endParaRPr lang="en-GB" dirty="0">
              <a:latin typeface="Comic Sans MS" pitchFamily="66" charset="0"/>
            </a:endParaRPr>
          </a:p>
        </p:txBody>
      </p:sp>
      <p:sp>
        <p:nvSpPr>
          <p:cNvPr id="13" name="TextBox 12"/>
          <p:cNvSpPr txBox="1"/>
          <p:nvPr/>
        </p:nvSpPr>
        <p:spPr>
          <a:xfrm>
            <a:off x="6156176" y="6093296"/>
            <a:ext cx="2304256" cy="369332"/>
          </a:xfrm>
          <a:prstGeom prst="rect">
            <a:avLst/>
          </a:prstGeom>
          <a:noFill/>
        </p:spPr>
        <p:txBody>
          <a:bodyPr wrap="square" rtlCol="0">
            <a:spAutoFit/>
          </a:bodyPr>
          <a:lstStyle/>
          <a:p>
            <a:pPr algn="ctr"/>
            <a:r>
              <a:rPr lang="en-GB" dirty="0" smtClean="0">
                <a:latin typeface="Comic Sans MS" pitchFamily="66" charset="0"/>
              </a:rPr>
              <a:t>Back View</a:t>
            </a:r>
            <a:endParaRPr lang="en-GB" dirty="0">
              <a:latin typeface="Comic Sans MS" pitchFamily="66"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7" name="Picture 7" descr="after school art lesson"/>
          <p:cNvPicPr>
            <a:picLocks noChangeAspect="1" noChangeArrowheads="1"/>
          </p:cNvPicPr>
          <p:nvPr/>
        </p:nvPicPr>
        <p:blipFill>
          <a:blip r:embed="rId2" cstate="print"/>
          <a:srcRect l="27771" r="9745" b="17172"/>
          <a:stretch>
            <a:fillRect/>
          </a:stretch>
        </p:blipFill>
        <p:spPr bwMode="auto">
          <a:xfrm>
            <a:off x="179512" y="980728"/>
            <a:ext cx="2015346" cy="3672408"/>
          </a:xfrm>
          <a:prstGeom prst="rect">
            <a:avLst/>
          </a:prstGeom>
          <a:noFill/>
        </p:spPr>
      </p:pic>
      <p:pic>
        <p:nvPicPr>
          <p:cNvPr id="2" name="Picture 1" descr="guide logo.png"/>
          <p:cNvPicPr>
            <a:picLocks noChangeAspect="1"/>
          </p:cNvPicPr>
          <p:nvPr/>
        </p:nvPicPr>
        <p:blipFill>
          <a:blip r:embed="rId3" cstate="print"/>
          <a:stretch>
            <a:fillRect/>
          </a:stretch>
        </p:blipFill>
        <p:spPr>
          <a:xfrm>
            <a:off x="251520" y="188640"/>
            <a:ext cx="2016224" cy="1012594"/>
          </a:xfrm>
          <a:prstGeom prst="rect">
            <a:avLst/>
          </a:prstGeom>
        </p:spPr>
      </p:pic>
      <p:pic>
        <p:nvPicPr>
          <p:cNvPr id="24578" name="Picture 2" descr="Craft Badge"/>
          <p:cNvPicPr>
            <a:picLocks noChangeAspect="1" noChangeArrowheads="1"/>
          </p:cNvPicPr>
          <p:nvPr/>
        </p:nvPicPr>
        <p:blipFill>
          <a:blip r:embed="rId4" cstate="print"/>
          <a:srcRect/>
          <a:stretch>
            <a:fillRect/>
          </a:stretch>
        </p:blipFill>
        <p:spPr bwMode="auto">
          <a:xfrm>
            <a:off x="7596336" y="188640"/>
            <a:ext cx="1080120" cy="1080121"/>
          </a:xfrm>
          <a:prstGeom prst="rect">
            <a:avLst/>
          </a:prstGeom>
          <a:noFill/>
        </p:spPr>
      </p:pic>
      <p:sp>
        <p:nvSpPr>
          <p:cNvPr id="5" name="TextBox 4"/>
          <p:cNvSpPr txBox="1"/>
          <p:nvPr/>
        </p:nvSpPr>
        <p:spPr>
          <a:xfrm>
            <a:off x="2699792" y="332656"/>
            <a:ext cx="4536504" cy="276999"/>
          </a:xfrm>
          <a:prstGeom prst="rect">
            <a:avLst/>
          </a:prstGeom>
          <a:ln w="3175">
            <a:solidFill>
              <a:srgbClr val="0070C0"/>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1200" dirty="0" smtClean="0">
                <a:latin typeface="Comic Sans MS" pitchFamily="66" charset="0"/>
              </a:rPr>
              <a:t>Clause 13: Make an article using another craft</a:t>
            </a:r>
            <a:endParaRPr lang="en-GB" sz="1200" dirty="0">
              <a:latin typeface="Comic Sans MS" pitchFamily="66" charset="0"/>
            </a:endParaRPr>
          </a:p>
        </p:txBody>
      </p:sp>
      <p:sp>
        <p:nvSpPr>
          <p:cNvPr id="6" name="TextBox 5"/>
          <p:cNvSpPr txBox="1"/>
          <p:nvPr/>
        </p:nvSpPr>
        <p:spPr>
          <a:xfrm>
            <a:off x="2411760" y="764704"/>
            <a:ext cx="5040560" cy="830997"/>
          </a:xfrm>
          <a:prstGeom prst="rect">
            <a:avLst/>
          </a:prstGeom>
          <a:ln w="3175">
            <a:solidFill>
              <a:srgbClr val="0070C0"/>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en-GB" sz="1200" dirty="0" smtClean="0">
                <a:latin typeface="Comic Sans MS" pitchFamily="66" charset="0"/>
              </a:rPr>
              <a:t>TASK: There are a selection of glass items available for you to use. Your challenge is to come up with a piece of art/craft. You can stick, glue, paint and be as creative as you wish! The following images should give you some inspiration. </a:t>
            </a:r>
            <a:endParaRPr lang="en-GB" sz="1200" dirty="0">
              <a:latin typeface="Comic Sans MS" pitchFamily="66" charset="0"/>
            </a:endParaRPr>
          </a:p>
        </p:txBody>
      </p:sp>
      <p:pic>
        <p:nvPicPr>
          <p:cNvPr id="30729" name="Picture 9" descr="http://ahappystitch.com/wp-content/uploads/2011/12/300x225xDSCN1687-300x225.jpg.pagespeed.ic.49tNAl9B3c.jpg"/>
          <p:cNvPicPr>
            <a:picLocks noChangeAspect="1" noChangeArrowheads="1"/>
          </p:cNvPicPr>
          <p:nvPr/>
        </p:nvPicPr>
        <p:blipFill>
          <a:blip r:embed="rId5" cstate="print"/>
          <a:srcRect/>
          <a:stretch>
            <a:fillRect/>
          </a:stretch>
        </p:blipFill>
        <p:spPr bwMode="auto">
          <a:xfrm>
            <a:off x="971600" y="4859778"/>
            <a:ext cx="2664296" cy="1998222"/>
          </a:xfrm>
          <a:prstGeom prst="rect">
            <a:avLst/>
          </a:prstGeom>
          <a:noFill/>
        </p:spPr>
      </p:pic>
      <p:pic>
        <p:nvPicPr>
          <p:cNvPr id="30731" name="Picture 11" descr="http://t2.gstatic.com/images?q=tbn:ANd9GcTZuuZ6oTbPaOlh1GnwV_UQ-FyvSNTTpN9eseBnO8XKAiF8C3RX">
            <a:hlinkClick r:id="rId6"/>
          </p:cNvPr>
          <p:cNvPicPr>
            <a:picLocks noChangeAspect="1" noChangeArrowheads="1"/>
          </p:cNvPicPr>
          <p:nvPr/>
        </p:nvPicPr>
        <p:blipFill>
          <a:blip r:embed="rId7" cstate="print"/>
          <a:srcRect/>
          <a:stretch>
            <a:fillRect/>
          </a:stretch>
        </p:blipFill>
        <p:spPr bwMode="auto">
          <a:xfrm>
            <a:off x="5580112" y="1700808"/>
            <a:ext cx="3240360" cy="2430270"/>
          </a:xfrm>
          <a:prstGeom prst="rect">
            <a:avLst/>
          </a:prstGeom>
          <a:noFill/>
        </p:spPr>
      </p:pic>
      <p:pic>
        <p:nvPicPr>
          <p:cNvPr id="30733" name="Picture 13" descr="http://www.oneperfectdayblog.net/wp-content/uploads/2012/09/Tealight-holders-christmas-craft.jpg">
            <a:hlinkClick r:id="rId8"/>
          </p:cNvPr>
          <p:cNvPicPr>
            <a:picLocks noChangeAspect="1" noChangeArrowheads="1"/>
          </p:cNvPicPr>
          <p:nvPr/>
        </p:nvPicPr>
        <p:blipFill>
          <a:blip r:embed="rId9" cstate="print"/>
          <a:srcRect/>
          <a:stretch>
            <a:fillRect/>
          </a:stretch>
        </p:blipFill>
        <p:spPr bwMode="auto">
          <a:xfrm>
            <a:off x="2339752" y="1772816"/>
            <a:ext cx="3048000" cy="2266951"/>
          </a:xfrm>
          <a:prstGeom prst="rect">
            <a:avLst/>
          </a:prstGeom>
          <a:noFill/>
        </p:spPr>
      </p:pic>
      <p:pic>
        <p:nvPicPr>
          <p:cNvPr id="30737" name="Picture 17" descr="hand painted glass bottles and jars repurpose for artful vases for decor">
            <a:hlinkClick r:id="rId10"/>
          </p:cNvPr>
          <p:cNvPicPr>
            <a:picLocks noChangeAspect="1" noChangeArrowheads="1"/>
          </p:cNvPicPr>
          <p:nvPr/>
        </p:nvPicPr>
        <p:blipFill>
          <a:blip r:embed="rId11" cstate="print"/>
          <a:srcRect/>
          <a:stretch>
            <a:fillRect/>
          </a:stretch>
        </p:blipFill>
        <p:spPr bwMode="auto">
          <a:xfrm>
            <a:off x="4067944" y="4149080"/>
            <a:ext cx="3816424" cy="2546271"/>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ed Rectangle 14"/>
          <p:cNvSpPr/>
          <p:nvPr/>
        </p:nvSpPr>
        <p:spPr>
          <a:xfrm>
            <a:off x="179512" y="1484784"/>
            <a:ext cx="2088232" cy="259228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200" dirty="0" smtClean="0">
                <a:solidFill>
                  <a:schemeClr val="tx1"/>
                </a:solidFill>
                <a:latin typeface="Comic Sans MS" pitchFamily="66" charset="0"/>
              </a:rPr>
              <a:t>Step 1: You will need a foil tray, marbling ink, skewer and thin card</a:t>
            </a:r>
            <a:endParaRPr lang="en-GB" sz="1200" dirty="0">
              <a:solidFill>
                <a:schemeClr val="tx1"/>
              </a:solidFill>
              <a:latin typeface="Comic Sans MS" pitchFamily="66" charset="0"/>
            </a:endParaRPr>
          </a:p>
        </p:txBody>
      </p:sp>
      <p:pic>
        <p:nvPicPr>
          <p:cNvPr id="2" name="Picture 1" descr="guide logo.png"/>
          <p:cNvPicPr>
            <a:picLocks noChangeAspect="1"/>
          </p:cNvPicPr>
          <p:nvPr/>
        </p:nvPicPr>
        <p:blipFill>
          <a:blip r:embed="rId2" cstate="print"/>
          <a:stretch>
            <a:fillRect/>
          </a:stretch>
        </p:blipFill>
        <p:spPr>
          <a:xfrm>
            <a:off x="251520" y="188640"/>
            <a:ext cx="2016224" cy="1012594"/>
          </a:xfrm>
          <a:prstGeom prst="rect">
            <a:avLst/>
          </a:prstGeom>
        </p:spPr>
      </p:pic>
      <p:pic>
        <p:nvPicPr>
          <p:cNvPr id="24578" name="Picture 2" descr="Craft Badge"/>
          <p:cNvPicPr>
            <a:picLocks noChangeAspect="1" noChangeArrowheads="1"/>
          </p:cNvPicPr>
          <p:nvPr/>
        </p:nvPicPr>
        <p:blipFill>
          <a:blip r:embed="rId3" cstate="print"/>
          <a:srcRect/>
          <a:stretch>
            <a:fillRect/>
          </a:stretch>
        </p:blipFill>
        <p:spPr bwMode="auto">
          <a:xfrm>
            <a:off x="7596336" y="188640"/>
            <a:ext cx="1080120" cy="1080121"/>
          </a:xfrm>
          <a:prstGeom prst="rect">
            <a:avLst/>
          </a:prstGeom>
          <a:noFill/>
        </p:spPr>
      </p:pic>
      <p:sp>
        <p:nvSpPr>
          <p:cNvPr id="5" name="TextBox 4"/>
          <p:cNvSpPr txBox="1"/>
          <p:nvPr/>
        </p:nvSpPr>
        <p:spPr>
          <a:xfrm>
            <a:off x="2699792" y="188640"/>
            <a:ext cx="4536504" cy="646331"/>
          </a:xfrm>
          <a:prstGeom prst="rect">
            <a:avLst/>
          </a:prstGeom>
          <a:ln w="3175">
            <a:solidFill>
              <a:srgbClr val="0070C0"/>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1200" dirty="0" smtClean="0">
                <a:latin typeface="Comic Sans MS" pitchFamily="66" charset="0"/>
              </a:rPr>
              <a:t>Clause 2: Use one of the following techniques to decorate paper; calligraphy, rubber stamping, </a:t>
            </a:r>
            <a:r>
              <a:rPr lang="en-GB" sz="1200" dirty="0" err="1" smtClean="0">
                <a:latin typeface="Comic Sans MS" pitchFamily="66" charset="0"/>
              </a:rPr>
              <a:t>quilling</a:t>
            </a:r>
            <a:r>
              <a:rPr lang="en-GB" sz="1200" dirty="0" smtClean="0">
                <a:latin typeface="Comic Sans MS" pitchFamily="66" charset="0"/>
              </a:rPr>
              <a:t>, stencilling or marbling</a:t>
            </a:r>
            <a:endParaRPr lang="en-GB" sz="1200" dirty="0">
              <a:latin typeface="Comic Sans MS" pitchFamily="66" charset="0"/>
            </a:endParaRPr>
          </a:p>
        </p:txBody>
      </p:sp>
      <p:sp>
        <p:nvSpPr>
          <p:cNvPr id="6" name="TextBox 5"/>
          <p:cNvSpPr txBox="1"/>
          <p:nvPr/>
        </p:nvSpPr>
        <p:spPr>
          <a:xfrm>
            <a:off x="2411760" y="908720"/>
            <a:ext cx="5040560" cy="461665"/>
          </a:xfrm>
          <a:prstGeom prst="rect">
            <a:avLst/>
          </a:prstGeom>
          <a:ln w="3175">
            <a:solidFill>
              <a:srgbClr val="0070C0"/>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1200" dirty="0" smtClean="0">
                <a:latin typeface="Comic Sans MS" pitchFamily="66" charset="0"/>
              </a:rPr>
              <a:t>TASK: You are going to marble a sheet of paper to make a cover for your notebook.  </a:t>
            </a:r>
            <a:endParaRPr lang="en-GB" sz="1200" dirty="0">
              <a:latin typeface="Comic Sans MS" pitchFamily="66" charset="0"/>
            </a:endParaRPr>
          </a:p>
        </p:txBody>
      </p:sp>
      <p:pic>
        <p:nvPicPr>
          <p:cNvPr id="33795" name="Picture 3" descr="A foil roasting tray, jars of marbling paint, a packet of tissue paper and a roll of brown parcel paper."/>
          <p:cNvPicPr>
            <a:picLocks noChangeAspect="1" noChangeArrowheads="1"/>
          </p:cNvPicPr>
          <p:nvPr/>
        </p:nvPicPr>
        <p:blipFill>
          <a:blip r:embed="rId4" cstate="print"/>
          <a:srcRect/>
          <a:stretch>
            <a:fillRect/>
          </a:stretch>
        </p:blipFill>
        <p:spPr bwMode="auto">
          <a:xfrm>
            <a:off x="323528" y="2276872"/>
            <a:ext cx="1813916" cy="1656184"/>
          </a:xfrm>
          <a:prstGeom prst="rect">
            <a:avLst/>
          </a:prstGeom>
          <a:noFill/>
        </p:spPr>
      </p:pic>
      <p:sp>
        <p:nvSpPr>
          <p:cNvPr id="12" name="Rounded Rectangle 11"/>
          <p:cNvSpPr/>
          <p:nvPr/>
        </p:nvSpPr>
        <p:spPr>
          <a:xfrm>
            <a:off x="2339752" y="1484784"/>
            <a:ext cx="2088232" cy="266429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200" dirty="0" smtClean="0">
                <a:solidFill>
                  <a:schemeClr val="tx1"/>
                </a:solidFill>
                <a:latin typeface="Comic Sans MS" pitchFamily="66" charset="0"/>
              </a:rPr>
              <a:t>Step2: Pour in water till its about 1-2cm deep.</a:t>
            </a:r>
            <a:endParaRPr lang="en-GB" sz="1200" dirty="0">
              <a:solidFill>
                <a:schemeClr val="tx1"/>
              </a:solidFill>
              <a:latin typeface="Comic Sans MS" pitchFamily="66" charset="0"/>
            </a:endParaRPr>
          </a:p>
        </p:txBody>
      </p:sp>
      <p:pic>
        <p:nvPicPr>
          <p:cNvPr id="33797" name="Picture 5" descr="Water being poured from a jug into a foil roasting tray."/>
          <p:cNvPicPr>
            <a:picLocks noChangeAspect="1" noChangeArrowheads="1"/>
          </p:cNvPicPr>
          <p:nvPr/>
        </p:nvPicPr>
        <p:blipFill>
          <a:blip r:embed="rId5" cstate="print"/>
          <a:srcRect/>
          <a:stretch>
            <a:fillRect/>
          </a:stretch>
        </p:blipFill>
        <p:spPr bwMode="auto">
          <a:xfrm>
            <a:off x="2483768" y="2276872"/>
            <a:ext cx="1800200" cy="1709407"/>
          </a:xfrm>
          <a:prstGeom prst="rect">
            <a:avLst/>
          </a:prstGeom>
          <a:noFill/>
        </p:spPr>
      </p:pic>
      <p:sp>
        <p:nvSpPr>
          <p:cNvPr id="18" name="Rounded Rectangle 17"/>
          <p:cNvSpPr/>
          <p:nvPr/>
        </p:nvSpPr>
        <p:spPr>
          <a:xfrm>
            <a:off x="4572000" y="1484784"/>
            <a:ext cx="2088232" cy="266429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200" dirty="0" smtClean="0">
                <a:solidFill>
                  <a:schemeClr val="tx1"/>
                </a:solidFill>
                <a:latin typeface="Comic Sans MS" pitchFamily="66" charset="0"/>
              </a:rPr>
              <a:t>Step 3: Add some drops of marbling ink into the tray</a:t>
            </a:r>
            <a:endParaRPr lang="en-GB" sz="1200" dirty="0">
              <a:solidFill>
                <a:schemeClr val="tx1"/>
              </a:solidFill>
              <a:latin typeface="Comic Sans MS" pitchFamily="66" charset="0"/>
            </a:endParaRPr>
          </a:p>
        </p:txBody>
      </p:sp>
      <p:pic>
        <p:nvPicPr>
          <p:cNvPr id="33799" name="Picture 7" descr="Blobs of coloured paint floating on the surface of a tray of water."/>
          <p:cNvPicPr>
            <a:picLocks noChangeAspect="1" noChangeArrowheads="1"/>
          </p:cNvPicPr>
          <p:nvPr/>
        </p:nvPicPr>
        <p:blipFill>
          <a:blip r:embed="rId6" cstate="print"/>
          <a:srcRect/>
          <a:stretch>
            <a:fillRect/>
          </a:stretch>
        </p:blipFill>
        <p:spPr bwMode="auto">
          <a:xfrm>
            <a:off x="4644008" y="2492895"/>
            <a:ext cx="1890938" cy="1422315"/>
          </a:xfrm>
          <a:prstGeom prst="rect">
            <a:avLst/>
          </a:prstGeom>
          <a:noFill/>
        </p:spPr>
      </p:pic>
      <p:sp>
        <p:nvSpPr>
          <p:cNvPr id="19" name="Rounded Rectangle 18"/>
          <p:cNvSpPr/>
          <p:nvPr/>
        </p:nvSpPr>
        <p:spPr>
          <a:xfrm>
            <a:off x="6804248" y="1484784"/>
            <a:ext cx="2088232" cy="266429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200" dirty="0" smtClean="0">
                <a:solidFill>
                  <a:schemeClr val="tx1"/>
                </a:solidFill>
                <a:latin typeface="Comic Sans MS" pitchFamily="66" charset="0"/>
              </a:rPr>
              <a:t>Step 4: Use the skewer to mix the ink and make patterns. </a:t>
            </a:r>
            <a:endParaRPr lang="en-GB" sz="1200" dirty="0">
              <a:solidFill>
                <a:schemeClr val="tx1"/>
              </a:solidFill>
              <a:latin typeface="Comic Sans MS" pitchFamily="66" charset="0"/>
            </a:endParaRPr>
          </a:p>
        </p:txBody>
      </p:sp>
      <p:pic>
        <p:nvPicPr>
          <p:cNvPr id="33801" name="Picture 9" descr="Paint floating on the surface of a tray of water being marbled using the tip of a pencil."/>
          <p:cNvPicPr>
            <a:picLocks noChangeAspect="1" noChangeArrowheads="1"/>
          </p:cNvPicPr>
          <p:nvPr/>
        </p:nvPicPr>
        <p:blipFill>
          <a:blip r:embed="rId7" cstate="print"/>
          <a:srcRect/>
          <a:stretch>
            <a:fillRect/>
          </a:stretch>
        </p:blipFill>
        <p:spPr bwMode="auto">
          <a:xfrm>
            <a:off x="6953250" y="2564904"/>
            <a:ext cx="1822709" cy="1426468"/>
          </a:xfrm>
          <a:prstGeom prst="rect">
            <a:avLst/>
          </a:prstGeom>
          <a:noFill/>
        </p:spPr>
      </p:pic>
      <p:sp>
        <p:nvSpPr>
          <p:cNvPr id="20" name="Rounded Rectangle 19"/>
          <p:cNvSpPr/>
          <p:nvPr/>
        </p:nvSpPr>
        <p:spPr>
          <a:xfrm>
            <a:off x="179512" y="4265712"/>
            <a:ext cx="2088232" cy="233164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200" dirty="0" smtClean="0">
                <a:solidFill>
                  <a:schemeClr val="tx1"/>
                </a:solidFill>
                <a:latin typeface="Comic Sans MS" pitchFamily="66" charset="0"/>
              </a:rPr>
              <a:t>Step 5: Lay the paper down onto the ink.</a:t>
            </a:r>
            <a:endParaRPr lang="en-GB" sz="1200" dirty="0">
              <a:solidFill>
                <a:schemeClr val="tx1"/>
              </a:solidFill>
              <a:latin typeface="Comic Sans MS" pitchFamily="66" charset="0"/>
            </a:endParaRPr>
          </a:p>
        </p:txBody>
      </p:sp>
      <p:pic>
        <p:nvPicPr>
          <p:cNvPr id="33803" name="Picture 11" descr="A white envelope being placed onto marbled paint in a tray of water."/>
          <p:cNvPicPr>
            <a:picLocks noChangeAspect="1" noChangeArrowheads="1"/>
          </p:cNvPicPr>
          <p:nvPr/>
        </p:nvPicPr>
        <p:blipFill>
          <a:blip r:embed="rId8" cstate="print"/>
          <a:srcRect/>
          <a:stretch>
            <a:fillRect/>
          </a:stretch>
        </p:blipFill>
        <p:spPr bwMode="auto">
          <a:xfrm>
            <a:off x="251520" y="4941168"/>
            <a:ext cx="1872208" cy="1465206"/>
          </a:xfrm>
          <a:prstGeom prst="rect">
            <a:avLst/>
          </a:prstGeom>
          <a:noFill/>
        </p:spPr>
      </p:pic>
      <p:sp>
        <p:nvSpPr>
          <p:cNvPr id="21" name="Rounded Rectangle 20"/>
          <p:cNvSpPr/>
          <p:nvPr/>
        </p:nvSpPr>
        <p:spPr>
          <a:xfrm>
            <a:off x="2339752" y="4293096"/>
            <a:ext cx="2088232" cy="233164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200" dirty="0" smtClean="0">
                <a:solidFill>
                  <a:schemeClr val="tx1"/>
                </a:solidFill>
                <a:latin typeface="Comic Sans MS" pitchFamily="66" charset="0"/>
              </a:rPr>
              <a:t>Step 6:Make sure the paper is flat but not under the water .</a:t>
            </a:r>
            <a:endParaRPr lang="en-GB" sz="1200" dirty="0">
              <a:solidFill>
                <a:schemeClr val="tx1"/>
              </a:solidFill>
              <a:latin typeface="Comic Sans MS" pitchFamily="66" charset="0"/>
            </a:endParaRPr>
          </a:p>
        </p:txBody>
      </p:sp>
      <p:pic>
        <p:nvPicPr>
          <p:cNvPr id="33805" name="Picture 13" descr="A white envelope being floated on the surface of water in a tray."/>
          <p:cNvPicPr>
            <a:picLocks noChangeAspect="1" noChangeArrowheads="1"/>
          </p:cNvPicPr>
          <p:nvPr/>
        </p:nvPicPr>
        <p:blipFill>
          <a:blip r:embed="rId9" cstate="print"/>
          <a:srcRect/>
          <a:stretch>
            <a:fillRect/>
          </a:stretch>
        </p:blipFill>
        <p:spPr bwMode="auto">
          <a:xfrm>
            <a:off x="2483768" y="5013176"/>
            <a:ext cx="1822709" cy="1426468"/>
          </a:xfrm>
          <a:prstGeom prst="rect">
            <a:avLst/>
          </a:prstGeom>
          <a:noFill/>
        </p:spPr>
      </p:pic>
      <p:sp>
        <p:nvSpPr>
          <p:cNvPr id="23" name="Rounded Rectangle 22"/>
          <p:cNvSpPr/>
          <p:nvPr/>
        </p:nvSpPr>
        <p:spPr>
          <a:xfrm>
            <a:off x="4572000" y="4293096"/>
            <a:ext cx="2088232" cy="233164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200" dirty="0" smtClean="0">
                <a:solidFill>
                  <a:schemeClr val="tx1"/>
                </a:solidFill>
                <a:latin typeface="Comic Sans MS" pitchFamily="66" charset="0"/>
              </a:rPr>
              <a:t>Step 7: Gently peel back the paper from one end. </a:t>
            </a:r>
            <a:endParaRPr lang="en-GB" sz="1200" dirty="0">
              <a:solidFill>
                <a:schemeClr val="tx1"/>
              </a:solidFill>
              <a:latin typeface="Comic Sans MS" pitchFamily="66" charset="0"/>
            </a:endParaRPr>
          </a:p>
        </p:txBody>
      </p:sp>
      <p:pic>
        <p:nvPicPr>
          <p:cNvPr id="33807" name="Picture 15" descr="A marbled envelope being removed from a tray of water."/>
          <p:cNvPicPr>
            <a:picLocks noChangeAspect="1" noChangeArrowheads="1"/>
          </p:cNvPicPr>
          <p:nvPr/>
        </p:nvPicPr>
        <p:blipFill>
          <a:blip r:embed="rId10" cstate="print"/>
          <a:srcRect/>
          <a:stretch>
            <a:fillRect/>
          </a:stretch>
        </p:blipFill>
        <p:spPr bwMode="auto">
          <a:xfrm>
            <a:off x="4644008" y="5013176"/>
            <a:ext cx="1872208" cy="1465206"/>
          </a:xfrm>
          <a:prstGeom prst="rect">
            <a:avLst/>
          </a:prstGeom>
          <a:noFill/>
        </p:spPr>
      </p:pic>
      <p:sp>
        <p:nvSpPr>
          <p:cNvPr id="25" name="Rounded Rectangle 24"/>
          <p:cNvSpPr/>
          <p:nvPr/>
        </p:nvSpPr>
        <p:spPr>
          <a:xfrm>
            <a:off x="6804248" y="4293096"/>
            <a:ext cx="2088232" cy="233164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200" dirty="0" smtClean="0">
                <a:solidFill>
                  <a:schemeClr val="tx1"/>
                </a:solidFill>
                <a:latin typeface="Comic Sans MS" pitchFamily="66" charset="0"/>
              </a:rPr>
              <a:t>Step 8: Leave to dry till completely flat. </a:t>
            </a:r>
            <a:endParaRPr lang="en-GB" sz="1200" dirty="0">
              <a:solidFill>
                <a:schemeClr val="tx1"/>
              </a:solidFill>
              <a:latin typeface="Comic Sans MS" pitchFamily="66" charset="0"/>
            </a:endParaRPr>
          </a:p>
        </p:txBody>
      </p:sp>
      <p:pic>
        <p:nvPicPr>
          <p:cNvPr id="33809" name="Picture 17" descr="Wet marbled paper being held over a tray of water."/>
          <p:cNvPicPr>
            <a:picLocks noChangeAspect="1" noChangeArrowheads="1"/>
          </p:cNvPicPr>
          <p:nvPr/>
        </p:nvPicPr>
        <p:blipFill>
          <a:blip r:embed="rId11" cstate="print"/>
          <a:srcRect/>
          <a:stretch>
            <a:fillRect/>
          </a:stretch>
        </p:blipFill>
        <p:spPr bwMode="auto">
          <a:xfrm>
            <a:off x="7092280" y="4934250"/>
            <a:ext cx="1440160" cy="1578516"/>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2" name="Picture 1" descr="guide logo.png"/>
          <p:cNvPicPr>
            <a:picLocks noChangeAspect="1"/>
          </p:cNvPicPr>
          <p:nvPr/>
        </p:nvPicPr>
        <p:blipFill>
          <a:blip r:embed="rId2" cstate="print"/>
          <a:stretch>
            <a:fillRect/>
          </a:stretch>
        </p:blipFill>
        <p:spPr>
          <a:xfrm>
            <a:off x="251520" y="188640"/>
            <a:ext cx="2016224" cy="1012594"/>
          </a:xfrm>
          <a:prstGeom prst="rect">
            <a:avLst/>
          </a:prstGeom>
        </p:spPr>
      </p:pic>
      <p:pic>
        <p:nvPicPr>
          <p:cNvPr id="24578" name="Picture 2" descr="Craft Badge"/>
          <p:cNvPicPr>
            <a:picLocks noChangeAspect="1" noChangeArrowheads="1"/>
          </p:cNvPicPr>
          <p:nvPr/>
        </p:nvPicPr>
        <p:blipFill>
          <a:blip r:embed="rId3" cstate="print"/>
          <a:srcRect/>
          <a:stretch>
            <a:fillRect/>
          </a:stretch>
        </p:blipFill>
        <p:spPr bwMode="auto">
          <a:xfrm>
            <a:off x="7596336" y="188640"/>
            <a:ext cx="1080120" cy="1080121"/>
          </a:xfrm>
          <a:prstGeom prst="rect">
            <a:avLst/>
          </a:prstGeom>
          <a:noFill/>
        </p:spPr>
      </p:pic>
      <p:sp>
        <p:nvSpPr>
          <p:cNvPr id="5" name="TextBox 4"/>
          <p:cNvSpPr txBox="1"/>
          <p:nvPr/>
        </p:nvSpPr>
        <p:spPr>
          <a:xfrm>
            <a:off x="2699792" y="332656"/>
            <a:ext cx="4536504" cy="461665"/>
          </a:xfrm>
          <a:prstGeom prst="rect">
            <a:avLst/>
          </a:prstGeom>
          <a:ln w="3175">
            <a:solidFill>
              <a:srgbClr val="0070C0"/>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1200" dirty="0" smtClean="0">
                <a:latin typeface="Comic Sans MS" pitchFamily="66" charset="0"/>
              </a:rPr>
              <a:t>Clause </a:t>
            </a:r>
            <a:r>
              <a:rPr lang="en-GB" sz="1200" dirty="0" smtClean="0">
                <a:latin typeface="Comic Sans MS" pitchFamily="66" charset="0"/>
              </a:rPr>
              <a:t>4: Use weaving skills to produce a functional article such as a mat, friendship bracelet, small bag or wall hanging. </a:t>
            </a:r>
            <a:endParaRPr lang="en-GB" sz="1200" dirty="0">
              <a:latin typeface="Comic Sans MS" pitchFamily="66" charset="0"/>
            </a:endParaRPr>
          </a:p>
        </p:txBody>
      </p:sp>
      <p:sp>
        <p:nvSpPr>
          <p:cNvPr id="6" name="TextBox 5"/>
          <p:cNvSpPr txBox="1"/>
          <p:nvPr/>
        </p:nvSpPr>
        <p:spPr>
          <a:xfrm>
            <a:off x="2483768" y="908721"/>
            <a:ext cx="4968552" cy="276999"/>
          </a:xfrm>
          <a:prstGeom prst="rect">
            <a:avLst/>
          </a:prstGeom>
          <a:ln w="3175">
            <a:solidFill>
              <a:srgbClr val="0070C0"/>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1200" dirty="0" smtClean="0">
                <a:latin typeface="Comic Sans MS" pitchFamily="66" charset="0"/>
              </a:rPr>
              <a:t>TASK: Make storage item using weaving and a paper cup</a:t>
            </a:r>
            <a:endParaRPr lang="en-GB" sz="1200" dirty="0">
              <a:latin typeface="Comic Sans MS" pitchFamily="66" charset="0"/>
            </a:endParaRPr>
          </a:p>
        </p:txBody>
      </p:sp>
      <p:sp>
        <p:nvSpPr>
          <p:cNvPr id="11" name="Rounded Rectangle 10"/>
          <p:cNvSpPr/>
          <p:nvPr/>
        </p:nvSpPr>
        <p:spPr>
          <a:xfrm>
            <a:off x="179512" y="1484784"/>
            <a:ext cx="2088232" cy="345638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200" dirty="0" smtClean="0">
                <a:solidFill>
                  <a:schemeClr val="tx1"/>
                </a:solidFill>
                <a:latin typeface="Comic Sans MS" pitchFamily="66" charset="0"/>
              </a:rPr>
              <a:t>Step 1: </a:t>
            </a:r>
            <a:r>
              <a:rPr lang="en-GB" sz="1200" dirty="0" smtClean="0">
                <a:solidFill>
                  <a:schemeClr val="tx1"/>
                </a:solidFill>
                <a:latin typeface="Comic Sans MS" pitchFamily="66" charset="0"/>
              </a:rPr>
              <a:t>You need a paper cup and some wool scraps. </a:t>
            </a:r>
            <a:endParaRPr lang="en-GB" sz="1200" dirty="0">
              <a:solidFill>
                <a:schemeClr val="tx1"/>
              </a:solidFill>
              <a:latin typeface="Comic Sans MS" pitchFamily="66" charset="0"/>
            </a:endParaRPr>
          </a:p>
        </p:txBody>
      </p:sp>
      <p:pic>
        <p:nvPicPr>
          <p:cNvPr id="25608" name="Picture 8" descr="http://t1.gstatic.com/images?q=tbn:ANd9GcRX2Lbs8khD0zrN8EdZ4GwJkvjknvnEoRzFpcM2_o7noa60j1uK2w">
            <a:hlinkClick r:id="rId4"/>
          </p:cNvPr>
          <p:cNvPicPr>
            <a:picLocks noChangeAspect="1" noChangeArrowheads="1"/>
          </p:cNvPicPr>
          <p:nvPr/>
        </p:nvPicPr>
        <p:blipFill>
          <a:blip r:embed="rId5" cstate="print"/>
          <a:srcRect/>
          <a:stretch>
            <a:fillRect/>
          </a:stretch>
        </p:blipFill>
        <p:spPr bwMode="auto">
          <a:xfrm>
            <a:off x="395536" y="2204864"/>
            <a:ext cx="1710490" cy="2567980"/>
          </a:xfrm>
          <a:prstGeom prst="rect">
            <a:avLst/>
          </a:prstGeom>
          <a:noFill/>
        </p:spPr>
      </p:pic>
      <p:sp>
        <p:nvSpPr>
          <p:cNvPr id="14" name="Rounded Rectangle 13"/>
          <p:cNvSpPr/>
          <p:nvPr/>
        </p:nvSpPr>
        <p:spPr>
          <a:xfrm>
            <a:off x="2411760" y="1484784"/>
            <a:ext cx="2376264" cy="223224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200" dirty="0" smtClean="0">
                <a:solidFill>
                  <a:schemeClr val="tx1"/>
                </a:solidFill>
                <a:latin typeface="Comic Sans MS" pitchFamily="66" charset="0"/>
              </a:rPr>
              <a:t>Step </a:t>
            </a:r>
            <a:r>
              <a:rPr lang="en-GB" sz="1200" dirty="0" smtClean="0">
                <a:solidFill>
                  <a:schemeClr val="tx1"/>
                </a:solidFill>
                <a:latin typeface="Comic Sans MS" pitchFamily="66" charset="0"/>
              </a:rPr>
              <a:t>2: Cut down the sides of the cup. </a:t>
            </a:r>
            <a:endParaRPr lang="en-GB" sz="1200" dirty="0">
              <a:solidFill>
                <a:schemeClr val="tx1"/>
              </a:solidFill>
              <a:latin typeface="Comic Sans MS" pitchFamily="66" charset="0"/>
            </a:endParaRPr>
          </a:p>
        </p:txBody>
      </p:sp>
      <p:pic>
        <p:nvPicPr>
          <p:cNvPr id="25610" name="Picture 10" descr="http://4.bp.blogspot.com/-3sl02Zt8ZQg/Tkfckb6AeNI/AAAAAAAAFeA/Lqwj2CS6pq0/s400/IMG_2613.JPG">
            <a:hlinkClick r:id="rId6"/>
          </p:cNvPr>
          <p:cNvPicPr>
            <a:picLocks noChangeAspect="1" noChangeArrowheads="1"/>
          </p:cNvPicPr>
          <p:nvPr/>
        </p:nvPicPr>
        <p:blipFill>
          <a:blip r:embed="rId7" cstate="print"/>
          <a:srcRect/>
          <a:stretch>
            <a:fillRect/>
          </a:stretch>
        </p:blipFill>
        <p:spPr bwMode="auto">
          <a:xfrm>
            <a:off x="2483768" y="2060848"/>
            <a:ext cx="2160240" cy="1436560"/>
          </a:xfrm>
          <a:prstGeom prst="rect">
            <a:avLst/>
          </a:prstGeom>
          <a:noFill/>
        </p:spPr>
      </p:pic>
      <p:sp>
        <p:nvSpPr>
          <p:cNvPr id="16" name="Rounded Rectangle 15"/>
          <p:cNvSpPr/>
          <p:nvPr/>
        </p:nvSpPr>
        <p:spPr>
          <a:xfrm>
            <a:off x="2339752" y="3861048"/>
            <a:ext cx="2376264" cy="280831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200" dirty="0" smtClean="0">
                <a:solidFill>
                  <a:schemeClr val="tx1"/>
                </a:solidFill>
                <a:latin typeface="Comic Sans MS" pitchFamily="66" charset="0"/>
              </a:rPr>
              <a:t>Step </a:t>
            </a:r>
            <a:r>
              <a:rPr lang="en-GB" sz="1200" dirty="0" smtClean="0">
                <a:solidFill>
                  <a:schemeClr val="tx1"/>
                </a:solidFill>
                <a:latin typeface="Comic Sans MS" pitchFamily="66" charset="0"/>
              </a:rPr>
              <a:t>3: Weave the wool in and out of the sections of cup. </a:t>
            </a:r>
            <a:endParaRPr lang="en-GB" sz="1200" dirty="0">
              <a:solidFill>
                <a:schemeClr val="tx1"/>
              </a:solidFill>
              <a:latin typeface="Comic Sans MS" pitchFamily="66" charset="0"/>
            </a:endParaRPr>
          </a:p>
        </p:txBody>
      </p:sp>
      <p:pic>
        <p:nvPicPr>
          <p:cNvPr id="25612" name="Picture 12" descr="http://3.bp.blogspot.com/-n4sdb-m4ZZg/Tkfc9JGsSEI/AAAAAAAAFeU/oxbm7lvIZ1U/s400/IMG_2618.JPG">
            <a:hlinkClick r:id="rId8"/>
          </p:cNvPr>
          <p:cNvPicPr>
            <a:picLocks noChangeAspect="1" noChangeArrowheads="1"/>
          </p:cNvPicPr>
          <p:nvPr/>
        </p:nvPicPr>
        <p:blipFill>
          <a:blip r:embed="rId9" cstate="print"/>
          <a:srcRect t="13230" b="22511"/>
          <a:stretch>
            <a:fillRect/>
          </a:stretch>
        </p:blipFill>
        <p:spPr bwMode="auto">
          <a:xfrm>
            <a:off x="2555776" y="4653136"/>
            <a:ext cx="1872208" cy="1809119"/>
          </a:xfrm>
          <a:prstGeom prst="rect">
            <a:avLst/>
          </a:prstGeom>
          <a:noFill/>
        </p:spPr>
      </p:pic>
      <p:sp>
        <p:nvSpPr>
          <p:cNvPr id="18" name="Rounded Rectangle 17"/>
          <p:cNvSpPr/>
          <p:nvPr/>
        </p:nvSpPr>
        <p:spPr>
          <a:xfrm>
            <a:off x="4932040" y="1484784"/>
            <a:ext cx="4032448" cy="352839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200" dirty="0" smtClean="0">
                <a:solidFill>
                  <a:schemeClr val="tx1"/>
                </a:solidFill>
                <a:latin typeface="Comic Sans MS" pitchFamily="66" charset="0"/>
              </a:rPr>
              <a:t>Step </a:t>
            </a:r>
            <a:r>
              <a:rPr lang="en-GB" sz="1200" dirty="0" smtClean="0">
                <a:solidFill>
                  <a:schemeClr val="tx1"/>
                </a:solidFill>
                <a:latin typeface="Comic Sans MS" pitchFamily="66" charset="0"/>
              </a:rPr>
              <a:t>4: You can use other items, why not cover them in decorative paper first. </a:t>
            </a:r>
            <a:endParaRPr lang="en-GB" sz="1200" dirty="0">
              <a:solidFill>
                <a:schemeClr val="tx1"/>
              </a:solidFill>
              <a:latin typeface="Comic Sans MS" pitchFamily="66" charset="0"/>
            </a:endParaRPr>
          </a:p>
        </p:txBody>
      </p:sp>
      <p:pic>
        <p:nvPicPr>
          <p:cNvPr id="25614" name="Picture 14" descr="http://3.bp.blogspot.com/-EhxP0dPX9mc/TkffwEn1m9I/AAAAAAAAFe0/oPdHdwH6c4g/s400/IMG_2622.JPG">
            <a:hlinkClick r:id="rId10"/>
          </p:cNvPr>
          <p:cNvPicPr>
            <a:picLocks noChangeAspect="1" noChangeArrowheads="1"/>
          </p:cNvPicPr>
          <p:nvPr/>
        </p:nvPicPr>
        <p:blipFill>
          <a:blip r:embed="rId11" cstate="print"/>
          <a:srcRect/>
          <a:stretch>
            <a:fillRect/>
          </a:stretch>
        </p:blipFill>
        <p:spPr bwMode="auto">
          <a:xfrm>
            <a:off x="5076056" y="2204864"/>
            <a:ext cx="3810000" cy="2533651"/>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ed Rectangle 15"/>
          <p:cNvSpPr/>
          <p:nvPr/>
        </p:nvSpPr>
        <p:spPr>
          <a:xfrm>
            <a:off x="3131840" y="1988840"/>
            <a:ext cx="3312368" cy="453650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200" dirty="0" smtClean="0">
                <a:solidFill>
                  <a:schemeClr val="tx1"/>
                </a:solidFill>
                <a:latin typeface="Comic Sans MS" pitchFamily="66" charset="0"/>
              </a:rPr>
              <a:t>Step 2: Cover yourself and the work area before using the ink and roller. </a:t>
            </a:r>
          </a:p>
          <a:p>
            <a:pPr algn="ctr"/>
            <a:r>
              <a:rPr lang="en-GB" sz="1200" dirty="0" smtClean="0">
                <a:solidFill>
                  <a:schemeClr val="tx1"/>
                </a:solidFill>
                <a:latin typeface="Comic Sans MS" pitchFamily="66" charset="0"/>
              </a:rPr>
              <a:t>Roll on a layer of ink, and print out your design. </a:t>
            </a:r>
            <a:endParaRPr lang="en-GB" sz="1200" dirty="0" smtClean="0"/>
          </a:p>
          <a:p>
            <a:pPr algn="ctr"/>
            <a:endParaRPr lang="en-GB" sz="1200" dirty="0">
              <a:solidFill>
                <a:schemeClr val="tx1"/>
              </a:solidFill>
              <a:latin typeface="Comic Sans MS" pitchFamily="66" charset="0"/>
            </a:endParaRPr>
          </a:p>
        </p:txBody>
      </p:sp>
      <p:sp>
        <p:nvSpPr>
          <p:cNvPr id="15" name="Rounded Rectangle 14"/>
          <p:cNvSpPr/>
          <p:nvPr/>
        </p:nvSpPr>
        <p:spPr>
          <a:xfrm>
            <a:off x="179512" y="1988840"/>
            <a:ext cx="2808312" cy="446449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200" dirty="0" smtClean="0">
                <a:solidFill>
                  <a:schemeClr val="tx1"/>
                </a:solidFill>
                <a:latin typeface="Comic Sans MS" pitchFamily="66" charset="0"/>
              </a:rPr>
              <a:t>Step 1: Draw our your design on the lino block. Don’t add too much detail. Cut out sections using the cutters. The ink will stick to the raised areas only. </a:t>
            </a:r>
            <a:endParaRPr lang="en-GB" sz="1200" dirty="0">
              <a:solidFill>
                <a:schemeClr val="tx1"/>
              </a:solidFill>
              <a:latin typeface="Comic Sans MS" pitchFamily="66" charset="0"/>
            </a:endParaRPr>
          </a:p>
        </p:txBody>
      </p:sp>
      <p:pic>
        <p:nvPicPr>
          <p:cNvPr id="2" name="Picture 1" descr="guide logo.png"/>
          <p:cNvPicPr>
            <a:picLocks noChangeAspect="1"/>
          </p:cNvPicPr>
          <p:nvPr/>
        </p:nvPicPr>
        <p:blipFill>
          <a:blip r:embed="rId2" cstate="print"/>
          <a:stretch>
            <a:fillRect/>
          </a:stretch>
        </p:blipFill>
        <p:spPr>
          <a:xfrm>
            <a:off x="251520" y="188640"/>
            <a:ext cx="2016224" cy="1012594"/>
          </a:xfrm>
          <a:prstGeom prst="rect">
            <a:avLst/>
          </a:prstGeom>
        </p:spPr>
      </p:pic>
      <p:pic>
        <p:nvPicPr>
          <p:cNvPr id="24578" name="Picture 2" descr="Craft Badge"/>
          <p:cNvPicPr>
            <a:picLocks noChangeAspect="1" noChangeArrowheads="1"/>
          </p:cNvPicPr>
          <p:nvPr/>
        </p:nvPicPr>
        <p:blipFill>
          <a:blip r:embed="rId3" cstate="print"/>
          <a:srcRect/>
          <a:stretch>
            <a:fillRect/>
          </a:stretch>
        </p:blipFill>
        <p:spPr bwMode="auto">
          <a:xfrm>
            <a:off x="7596336" y="188640"/>
            <a:ext cx="1080120" cy="1080121"/>
          </a:xfrm>
          <a:prstGeom prst="rect">
            <a:avLst/>
          </a:prstGeom>
          <a:noFill/>
        </p:spPr>
      </p:pic>
      <p:sp>
        <p:nvSpPr>
          <p:cNvPr id="5" name="TextBox 4"/>
          <p:cNvSpPr txBox="1"/>
          <p:nvPr/>
        </p:nvSpPr>
        <p:spPr>
          <a:xfrm>
            <a:off x="2699792" y="332656"/>
            <a:ext cx="4536504" cy="830997"/>
          </a:xfrm>
          <a:prstGeom prst="rect">
            <a:avLst/>
          </a:prstGeom>
          <a:ln w="3175">
            <a:solidFill>
              <a:srgbClr val="0070C0"/>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1200" dirty="0" smtClean="0">
                <a:latin typeface="Comic Sans MS" pitchFamily="66" charset="0"/>
              </a:rPr>
              <a:t>Clause 6: Make three prints, either decorative or pictorial, using any of the following techniques: potato printing; lino printing; polystyrene printing; string printing; etching; screen printing or a combination. </a:t>
            </a:r>
            <a:endParaRPr lang="en-GB" sz="1200" dirty="0">
              <a:latin typeface="Comic Sans MS" pitchFamily="66" charset="0"/>
            </a:endParaRPr>
          </a:p>
        </p:txBody>
      </p:sp>
      <p:sp>
        <p:nvSpPr>
          <p:cNvPr id="6" name="TextBox 5"/>
          <p:cNvSpPr txBox="1"/>
          <p:nvPr/>
        </p:nvSpPr>
        <p:spPr>
          <a:xfrm>
            <a:off x="179512" y="1340768"/>
            <a:ext cx="8712968" cy="276999"/>
          </a:xfrm>
          <a:prstGeom prst="rect">
            <a:avLst/>
          </a:prstGeom>
          <a:ln w="3175">
            <a:solidFill>
              <a:srgbClr val="0070C0"/>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en-GB" sz="1200" dirty="0" smtClean="0">
                <a:latin typeface="Comic Sans MS" pitchFamily="66" charset="0"/>
              </a:rPr>
              <a:t>TASK: You are going to make a print using Lino tiles. This task involves using sharp cutters, you MUST take care.  </a:t>
            </a:r>
            <a:endParaRPr lang="en-GB" sz="1200" dirty="0">
              <a:latin typeface="Comic Sans MS" pitchFamily="66" charset="0"/>
            </a:endParaRPr>
          </a:p>
        </p:txBody>
      </p:sp>
      <p:pic>
        <p:nvPicPr>
          <p:cNvPr id="30723" name="Picture 3" descr="http://3.bp.blogspot.com/_rMt0M-ndko4/TO6Htk1INXI/AAAAAAAAEQQ/bn_oun0ulwo/s320/DSC09897%2B%2528Medium%2529.JPG">
            <a:hlinkClick r:id="rId4"/>
          </p:cNvPr>
          <p:cNvPicPr>
            <a:picLocks noChangeAspect="1" noChangeArrowheads="1"/>
          </p:cNvPicPr>
          <p:nvPr/>
        </p:nvPicPr>
        <p:blipFill>
          <a:blip r:embed="rId5" cstate="print"/>
          <a:srcRect/>
          <a:stretch>
            <a:fillRect/>
          </a:stretch>
        </p:blipFill>
        <p:spPr bwMode="auto">
          <a:xfrm>
            <a:off x="323528" y="3140968"/>
            <a:ext cx="2495550" cy="3048001"/>
          </a:xfrm>
          <a:prstGeom prst="rect">
            <a:avLst/>
          </a:prstGeom>
          <a:noFill/>
        </p:spPr>
      </p:pic>
      <p:pic>
        <p:nvPicPr>
          <p:cNvPr id="30725" name="Picture 5" descr="http://4.bp.blogspot.com/_rMt0M-ndko4/TO6GvfyKIoI/AAAAAAAAEP4/S2zl_Lq0rIU/s320/I%2Blove%2BHolland%2B3%2B%2528Medium%2529.jpg">
            <a:hlinkClick r:id="rId6"/>
          </p:cNvPr>
          <p:cNvPicPr>
            <a:picLocks noChangeAspect="1" noChangeArrowheads="1"/>
          </p:cNvPicPr>
          <p:nvPr/>
        </p:nvPicPr>
        <p:blipFill>
          <a:blip r:embed="rId7" cstate="print"/>
          <a:srcRect/>
          <a:stretch>
            <a:fillRect/>
          </a:stretch>
        </p:blipFill>
        <p:spPr bwMode="auto">
          <a:xfrm>
            <a:off x="3347864" y="3140968"/>
            <a:ext cx="2828925" cy="3048001"/>
          </a:xfrm>
          <a:prstGeom prst="rect">
            <a:avLst/>
          </a:prstGeom>
          <a:noFill/>
        </p:spPr>
      </p:pic>
      <p:sp>
        <p:nvSpPr>
          <p:cNvPr id="14" name="Rounded Rectangle 13"/>
          <p:cNvSpPr/>
          <p:nvPr/>
        </p:nvSpPr>
        <p:spPr>
          <a:xfrm>
            <a:off x="6588224" y="1988840"/>
            <a:ext cx="2376264" cy="129614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200" dirty="0" smtClean="0">
                <a:solidFill>
                  <a:schemeClr val="tx1"/>
                </a:solidFill>
                <a:latin typeface="Comic Sans MS" pitchFamily="66" charset="0"/>
              </a:rPr>
              <a:t>Step 3: Make sure all the resources are tidied and cleaned away. </a:t>
            </a:r>
          </a:p>
          <a:p>
            <a:pPr algn="ctr"/>
            <a:r>
              <a:rPr lang="en-GB" sz="1200" dirty="0" smtClean="0">
                <a:solidFill>
                  <a:schemeClr val="tx1"/>
                </a:solidFill>
                <a:latin typeface="Comic Sans MS" pitchFamily="66" charset="0"/>
              </a:rPr>
              <a:t>Ink will stain so work with care!  </a:t>
            </a:r>
            <a:endParaRPr lang="en-GB" sz="1200" dirty="0" smtClean="0"/>
          </a:p>
          <a:p>
            <a:pPr algn="ctr"/>
            <a:endParaRPr lang="en-GB" sz="1200" dirty="0">
              <a:solidFill>
                <a:schemeClr val="tx1"/>
              </a:solidFill>
              <a:latin typeface="Comic Sans MS" pitchFamily="66"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ed Rectangle 15"/>
          <p:cNvSpPr/>
          <p:nvPr/>
        </p:nvSpPr>
        <p:spPr>
          <a:xfrm>
            <a:off x="2915816" y="1988840"/>
            <a:ext cx="2448272" cy="316835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200" dirty="0" smtClean="0">
                <a:solidFill>
                  <a:schemeClr val="tx1"/>
                </a:solidFill>
                <a:latin typeface="Comic Sans MS" pitchFamily="66" charset="0"/>
              </a:rPr>
              <a:t>Step 2: Use PVA glue and string to make up your patter. Leave to dry till next week </a:t>
            </a:r>
            <a:endParaRPr lang="en-GB" sz="1200" dirty="0" smtClean="0"/>
          </a:p>
          <a:p>
            <a:pPr algn="ctr"/>
            <a:endParaRPr lang="en-GB" sz="1200" dirty="0">
              <a:solidFill>
                <a:schemeClr val="tx1"/>
              </a:solidFill>
              <a:latin typeface="Comic Sans MS" pitchFamily="66" charset="0"/>
            </a:endParaRPr>
          </a:p>
        </p:txBody>
      </p:sp>
      <p:sp>
        <p:nvSpPr>
          <p:cNvPr id="15" name="Rounded Rectangle 14"/>
          <p:cNvSpPr/>
          <p:nvPr/>
        </p:nvSpPr>
        <p:spPr>
          <a:xfrm>
            <a:off x="179512" y="1988840"/>
            <a:ext cx="2664296" cy="316835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200" dirty="0" smtClean="0">
                <a:solidFill>
                  <a:schemeClr val="tx1"/>
                </a:solidFill>
                <a:latin typeface="Comic Sans MS" pitchFamily="66" charset="0"/>
              </a:rPr>
              <a:t>Step 1: Draw our your design on a cardboard block. Keep it simple! Write your name on the back. </a:t>
            </a:r>
            <a:endParaRPr lang="en-GB" sz="1200" dirty="0">
              <a:solidFill>
                <a:schemeClr val="tx1"/>
              </a:solidFill>
              <a:latin typeface="Comic Sans MS" pitchFamily="66" charset="0"/>
            </a:endParaRPr>
          </a:p>
        </p:txBody>
      </p:sp>
      <p:pic>
        <p:nvPicPr>
          <p:cNvPr id="2" name="Picture 1" descr="guide logo.png"/>
          <p:cNvPicPr>
            <a:picLocks noChangeAspect="1"/>
          </p:cNvPicPr>
          <p:nvPr/>
        </p:nvPicPr>
        <p:blipFill>
          <a:blip r:embed="rId2" cstate="print"/>
          <a:stretch>
            <a:fillRect/>
          </a:stretch>
        </p:blipFill>
        <p:spPr>
          <a:xfrm>
            <a:off x="251520" y="188640"/>
            <a:ext cx="2016224" cy="1012594"/>
          </a:xfrm>
          <a:prstGeom prst="rect">
            <a:avLst/>
          </a:prstGeom>
        </p:spPr>
      </p:pic>
      <p:pic>
        <p:nvPicPr>
          <p:cNvPr id="24578" name="Picture 2" descr="Craft Badge"/>
          <p:cNvPicPr>
            <a:picLocks noChangeAspect="1" noChangeArrowheads="1"/>
          </p:cNvPicPr>
          <p:nvPr/>
        </p:nvPicPr>
        <p:blipFill>
          <a:blip r:embed="rId3" cstate="print"/>
          <a:srcRect/>
          <a:stretch>
            <a:fillRect/>
          </a:stretch>
        </p:blipFill>
        <p:spPr bwMode="auto">
          <a:xfrm>
            <a:off x="7596336" y="188640"/>
            <a:ext cx="1080120" cy="1080121"/>
          </a:xfrm>
          <a:prstGeom prst="rect">
            <a:avLst/>
          </a:prstGeom>
          <a:noFill/>
        </p:spPr>
      </p:pic>
      <p:sp>
        <p:nvSpPr>
          <p:cNvPr id="5" name="TextBox 4"/>
          <p:cNvSpPr txBox="1"/>
          <p:nvPr/>
        </p:nvSpPr>
        <p:spPr>
          <a:xfrm>
            <a:off x="2699792" y="332656"/>
            <a:ext cx="4536504" cy="830997"/>
          </a:xfrm>
          <a:prstGeom prst="rect">
            <a:avLst/>
          </a:prstGeom>
          <a:ln w="3175">
            <a:solidFill>
              <a:srgbClr val="0070C0"/>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1200" dirty="0" smtClean="0">
                <a:latin typeface="Comic Sans MS" pitchFamily="66" charset="0"/>
              </a:rPr>
              <a:t>Clause 6: Make three prints, either decorative or pictorial, using any of the following techniques: potato printing; lino printing; polystyrene printing; string printing; etching; screen printing or a combination. </a:t>
            </a:r>
            <a:endParaRPr lang="en-GB" sz="1200" dirty="0">
              <a:latin typeface="Comic Sans MS" pitchFamily="66" charset="0"/>
            </a:endParaRPr>
          </a:p>
        </p:txBody>
      </p:sp>
      <p:sp>
        <p:nvSpPr>
          <p:cNvPr id="6" name="TextBox 5"/>
          <p:cNvSpPr txBox="1"/>
          <p:nvPr/>
        </p:nvSpPr>
        <p:spPr>
          <a:xfrm>
            <a:off x="179512" y="1340768"/>
            <a:ext cx="8712968" cy="461665"/>
          </a:xfrm>
          <a:prstGeom prst="rect">
            <a:avLst/>
          </a:prstGeom>
          <a:ln w="3175">
            <a:solidFill>
              <a:srgbClr val="0070C0"/>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en-GB" sz="1200" dirty="0" smtClean="0">
                <a:latin typeface="Comic Sans MS" pitchFamily="66" charset="0"/>
              </a:rPr>
              <a:t>TASK: You are going to make a print using string. This task will take 2 weeks. 1</a:t>
            </a:r>
            <a:r>
              <a:rPr lang="en-GB" sz="1200" baseline="30000" dirty="0" smtClean="0">
                <a:latin typeface="Comic Sans MS" pitchFamily="66" charset="0"/>
              </a:rPr>
              <a:t>st</a:t>
            </a:r>
            <a:r>
              <a:rPr lang="en-GB" sz="1200" dirty="0" smtClean="0">
                <a:latin typeface="Comic Sans MS" pitchFamily="66" charset="0"/>
              </a:rPr>
              <a:t> week you need to make your printing block. 2</a:t>
            </a:r>
            <a:r>
              <a:rPr lang="en-GB" sz="1200" baseline="30000" dirty="0" smtClean="0">
                <a:latin typeface="Comic Sans MS" pitchFamily="66" charset="0"/>
              </a:rPr>
              <a:t>nd</a:t>
            </a:r>
            <a:r>
              <a:rPr lang="en-GB" sz="1200" dirty="0" smtClean="0">
                <a:latin typeface="Comic Sans MS" pitchFamily="66" charset="0"/>
              </a:rPr>
              <a:t> week you can use this to make your prints. </a:t>
            </a:r>
            <a:endParaRPr lang="en-GB" sz="1200" dirty="0">
              <a:latin typeface="Comic Sans MS" pitchFamily="66" charset="0"/>
            </a:endParaRPr>
          </a:p>
        </p:txBody>
      </p:sp>
      <p:pic>
        <p:nvPicPr>
          <p:cNvPr id="29699" name="Picture 3" descr="Sketching designs for relief print blocks at the Children's Art School after school club with artist, Karen Logan"/>
          <p:cNvPicPr>
            <a:picLocks noChangeAspect="1" noChangeArrowheads="1"/>
          </p:cNvPicPr>
          <p:nvPr/>
        </p:nvPicPr>
        <p:blipFill>
          <a:blip r:embed="rId4" cstate="print"/>
          <a:srcRect/>
          <a:stretch>
            <a:fillRect/>
          </a:stretch>
        </p:blipFill>
        <p:spPr bwMode="auto">
          <a:xfrm>
            <a:off x="395536" y="2924944"/>
            <a:ext cx="2291145" cy="2039119"/>
          </a:xfrm>
          <a:prstGeom prst="rect">
            <a:avLst/>
          </a:prstGeom>
          <a:noFill/>
        </p:spPr>
      </p:pic>
      <p:pic>
        <p:nvPicPr>
          <p:cNvPr id="29701" name="Picture 5" descr="Relief print block being created out of card and string at the Children's Art School after school art club led by artist, Karen Logan"/>
          <p:cNvPicPr>
            <a:picLocks noChangeAspect="1" noChangeArrowheads="1"/>
          </p:cNvPicPr>
          <p:nvPr/>
        </p:nvPicPr>
        <p:blipFill>
          <a:blip r:embed="rId5" cstate="print"/>
          <a:srcRect/>
          <a:stretch>
            <a:fillRect/>
          </a:stretch>
        </p:blipFill>
        <p:spPr bwMode="auto">
          <a:xfrm>
            <a:off x="3131840" y="2924944"/>
            <a:ext cx="2101796" cy="2137420"/>
          </a:xfrm>
          <a:prstGeom prst="rect">
            <a:avLst/>
          </a:prstGeom>
          <a:noFill/>
        </p:spPr>
      </p:pic>
      <p:sp>
        <p:nvSpPr>
          <p:cNvPr id="17" name="Rounded Rectangle 16"/>
          <p:cNvSpPr/>
          <p:nvPr/>
        </p:nvSpPr>
        <p:spPr>
          <a:xfrm>
            <a:off x="5508104" y="1988840"/>
            <a:ext cx="3384376" cy="316835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200" dirty="0" smtClean="0">
                <a:solidFill>
                  <a:schemeClr val="tx1"/>
                </a:solidFill>
                <a:latin typeface="Comic Sans MS" pitchFamily="66" charset="0"/>
              </a:rPr>
              <a:t>Step 3: Use a thin layer of painting on your printing block,  this will help to stop the paint running.</a:t>
            </a:r>
          </a:p>
          <a:p>
            <a:pPr algn="ctr"/>
            <a:r>
              <a:rPr lang="en-GB" sz="1200" dirty="0" smtClean="0">
                <a:solidFill>
                  <a:schemeClr val="tx1"/>
                </a:solidFill>
                <a:latin typeface="Comic Sans MS" pitchFamily="66" charset="0"/>
              </a:rPr>
              <a:t>Experiment with design and layout, to make your final decorative item.  </a:t>
            </a:r>
            <a:endParaRPr lang="en-GB" sz="1200" dirty="0">
              <a:solidFill>
                <a:schemeClr val="tx1"/>
              </a:solidFill>
              <a:latin typeface="Comic Sans MS" pitchFamily="66" charset="0"/>
            </a:endParaRPr>
          </a:p>
        </p:txBody>
      </p:sp>
      <p:pic>
        <p:nvPicPr>
          <p:cNvPr id="29703" name="Picture 7" descr="http://t2.gstatic.com/images?q=tbn:ANd9GcQgCpt4Se8kOOf23dKcq0mRxa4pW6KJC292JbJDdSHy9PffdmEj">
            <a:hlinkClick r:id="rId6"/>
          </p:cNvPr>
          <p:cNvPicPr>
            <a:picLocks noChangeAspect="1" noChangeArrowheads="1"/>
          </p:cNvPicPr>
          <p:nvPr/>
        </p:nvPicPr>
        <p:blipFill>
          <a:blip r:embed="rId7" cstate="print"/>
          <a:srcRect b="9045"/>
          <a:stretch>
            <a:fillRect/>
          </a:stretch>
        </p:blipFill>
        <p:spPr bwMode="auto">
          <a:xfrm>
            <a:off x="5868144" y="3212976"/>
            <a:ext cx="2664296" cy="1818193"/>
          </a:xfrm>
          <a:prstGeom prst="rect">
            <a:avLst/>
          </a:prstGeom>
          <a:noFill/>
        </p:spPr>
      </p:pic>
      <p:sp>
        <p:nvSpPr>
          <p:cNvPr id="18" name="Rounded Rectangle 17"/>
          <p:cNvSpPr/>
          <p:nvPr/>
        </p:nvSpPr>
        <p:spPr>
          <a:xfrm>
            <a:off x="251520" y="5301208"/>
            <a:ext cx="8568952" cy="43204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200" dirty="0" smtClean="0">
                <a:solidFill>
                  <a:schemeClr val="tx1"/>
                </a:solidFill>
                <a:latin typeface="Comic Sans MS" pitchFamily="66" charset="0"/>
              </a:rPr>
              <a:t>Step 4: Tidy and clean your art area for the next person. </a:t>
            </a:r>
            <a:endParaRPr lang="en-GB" sz="1200" dirty="0" smtClean="0"/>
          </a:p>
          <a:p>
            <a:pPr algn="ctr"/>
            <a:endParaRPr lang="en-GB" sz="1200" dirty="0">
              <a:solidFill>
                <a:schemeClr val="tx1"/>
              </a:solidFill>
              <a:latin typeface="Comic Sans MS" pitchFamily="66"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uide logo.png"/>
          <p:cNvPicPr>
            <a:picLocks noChangeAspect="1"/>
          </p:cNvPicPr>
          <p:nvPr/>
        </p:nvPicPr>
        <p:blipFill>
          <a:blip r:embed="rId2" cstate="print"/>
          <a:stretch>
            <a:fillRect/>
          </a:stretch>
        </p:blipFill>
        <p:spPr>
          <a:xfrm>
            <a:off x="251520" y="188640"/>
            <a:ext cx="2016224" cy="1012594"/>
          </a:xfrm>
          <a:prstGeom prst="rect">
            <a:avLst/>
          </a:prstGeom>
        </p:spPr>
      </p:pic>
      <p:pic>
        <p:nvPicPr>
          <p:cNvPr id="24578" name="Picture 2" descr="Craft Badge"/>
          <p:cNvPicPr>
            <a:picLocks noChangeAspect="1" noChangeArrowheads="1"/>
          </p:cNvPicPr>
          <p:nvPr/>
        </p:nvPicPr>
        <p:blipFill>
          <a:blip r:embed="rId3" cstate="print"/>
          <a:srcRect/>
          <a:stretch>
            <a:fillRect/>
          </a:stretch>
        </p:blipFill>
        <p:spPr bwMode="auto">
          <a:xfrm>
            <a:off x="7596336" y="188640"/>
            <a:ext cx="1080120" cy="1080121"/>
          </a:xfrm>
          <a:prstGeom prst="rect">
            <a:avLst/>
          </a:prstGeom>
          <a:noFill/>
        </p:spPr>
      </p:pic>
      <p:sp>
        <p:nvSpPr>
          <p:cNvPr id="5" name="TextBox 4"/>
          <p:cNvSpPr txBox="1"/>
          <p:nvPr/>
        </p:nvSpPr>
        <p:spPr>
          <a:xfrm>
            <a:off x="2699792" y="332656"/>
            <a:ext cx="4536504" cy="830997"/>
          </a:xfrm>
          <a:prstGeom prst="rect">
            <a:avLst/>
          </a:prstGeom>
          <a:ln w="3175">
            <a:solidFill>
              <a:srgbClr val="0070C0"/>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1200" dirty="0" smtClean="0">
                <a:latin typeface="Comic Sans MS" pitchFamily="66" charset="0"/>
              </a:rPr>
              <a:t>Clause 6: Make three prints, either decorative or pictorial, using any of the following techniques: potato printing; lino printing; polystyrene printing; string printing; etching; screen printing or a combination. </a:t>
            </a:r>
            <a:endParaRPr lang="en-GB" sz="1200" dirty="0">
              <a:latin typeface="Comic Sans MS" pitchFamily="66" charset="0"/>
            </a:endParaRPr>
          </a:p>
        </p:txBody>
      </p:sp>
      <p:sp>
        <p:nvSpPr>
          <p:cNvPr id="6" name="TextBox 5"/>
          <p:cNvSpPr txBox="1"/>
          <p:nvPr/>
        </p:nvSpPr>
        <p:spPr>
          <a:xfrm>
            <a:off x="179512" y="1340768"/>
            <a:ext cx="2808312" cy="1015663"/>
          </a:xfrm>
          <a:prstGeom prst="rect">
            <a:avLst/>
          </a:prstGeom>
          <a:ln w="3175">
            <a:solidFill>
              <a:srgbClr val="0070C0"/>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en-GB" sz="1200" dirty="0" smtClean="0">
                <a:latin typeface="Comic Sans MS" pitchFamily="66" charset="0"/>
              </a:rPr>
              <a:t>TASK: You are going to make a print using recycled items. This allows you to be both resourceful and creative! Take a look at the ideas below for inspiration!  </a:t>
            </a:r>
            <a:endParaRPr lang="en-GB" sz="1200" dirty="0">
              <a:latin typeface="Comic Sans MS" pitchFamily="66" charset="0"/>
            </a:endParaRPr>
          </a:p>
        </p:txBody>
      </p:sp>
      <p:pic>
        <p:nvPicPr>
          <p:cNvPr id="31747" name="Picture 3" descr="http://t2.gstatic.com/images?q=tbn:ANd9GcR1645RLhxnMDwiaTCkPYVybUQdtbnjk619CjiAfziV5bshQbxz">
            <a:hlinkClick r:id="rId4"/>
          </p:cNvPr>
          <p:cNvPicPr>
            <a:picLocks noChangeAspect="1" noChangeArrowheads="1"/>
          </p:cNvPicPr>
          <p:nvPr/>
        </p:nvPicPr>
        <p:blipFill>
          <a:blip r:embed="rId5" cstate="print"/>
          <a:srcRect/>
          <a:stretch>
            <a:fillRect/>
          </a:stretch>
        </p:blipFill>
        <p:spPr bwMode="auto">
          <a:xfrm>
            <a:off x="3203848" y="5157192"/>
            <a:ext cx="2482092" cy="1512168"/>
          </a:xfrm>
          <a:prstGeom prst="rect">
            <a:avLst/>
          </a:prstGeom>
          <a:noFill/>
        </p:spPr>
      </p:pic>
      <p:pic>
        <p:nvPicPr>
          <p:cNvPr id="31749" name="Picture 5" descr="http://t2.gstatic.com/images?q=tbn:ANd9GcQCRvxIfl2bYZzc5d-2G5AHoc0ivskitRo7xgP3PBWaMouAURh9">
            <a:hlinkClick r:id="rId6"/>
          </p:cNvPr>
          <p:cNvPicPr>
            <a:picLocks noChangeAspect="1" noChangeArrowheads="1"/>
          </p:cNvPicPr>
          <p:nvPr/>
        </p:nvPicPr>
        <p:blipFill>
          <a:blip r:embed="rId7" cstate="print"/>
          <a:srcRect/>
          <a:stretch>
            <a:fillRect/>
          </a:stretch>
        </p:blipFill>
        <p:spPr bwMode="auto">
          <a:xfrm>
            <a:off x="179512" y="2420888"/>
            <a:ext cx="2915816" cy="2065370"/>
          </a:xfrm>
          <a:prstGeom prst="rect">
            <a:avLst/>
          </a:prstGeom>
          <a:noFill/>
        </p:spPr>
      </p:pic>
      <p:pic>
        <p:nvPicPr>
          <p:cNvPr id="31751" name="Picture 7" descr="Easy art for kids - Printing with Nuts, Bolts and Screws."/>
          <p:cNvPicPr>
            <a:picLocks noChangeAspect="1" noChangeArrowheads="1"/>
          </p:cNvPicPr>
          <p:nvPr/>
        </p:nvPicPr>
        <p:blipFill>
          <a:blip r:embed="rId8" cstate="print"/>
          <a:srcRect b="34915"/>
          <a:stretch>
            <a:fillRect/>
          </a:stretch>
        </p:blipFill>
        <p:spPr bwMode="auto">
          <a:xfrm>
            <a:off x="6084168" y="4509120"/>
            <a:ext cx="2232248" cy="2193822"/>
          </a:xfrm>
          <a:prstGeom prst="rect">
            <a:avLst/>
          </a:prstGeom>
          <a:noFill/>
        </p:spPr>
      </p:pic>
      <p:pic>
        <p:nvPicPr>
          <p:cNvPr id="31755" name="Picture 11" descr="Toilet paper roll heart printing"/>
          <p:cNvPicPr>
            <a:picLocks noChangeAspect="1" noChangeArrowheads="1"/>
          </p:cNvPicPr>
          <p:nvPr/>
        </p:nvPicPr>
        <p:blipFill>
          <a:blip r:embed="rId9" cstate="print"/>
          <a:srcRect/>
          <a:stretch>
            <a:fillRect/>
          </a:stretch>
        </p:blipFill>
        <p:spPr bwMode="auto">
          <a:xfrm>
            <a:off x="7164288" y="2420888"/>
            <a:ext cx="1731391" cy="2327921"/>
          </a:xfrm>
          <a:prstGeom prst="rect">
            <a:avLst/>
          </a:prstGeom>
          <a:noFill/>
        </p:spPr>
      </p:pic>
      <p:pic>
        <p:nvPicPr>
          <p:cNvPr id="31757" name="Picture 13" descr="leaf prints"/>
          <p:cNvPicPr>
            <a:picLocks noChangeAspect="1" noChangeArrowheads="1"/>
          </p:cNvPicPr>
          <p:nvPr/>
        </p:nvPicPr>
        <p:blipFill>
          <a:blip r:embed="rId10" cstate="print"/>
          <a:srcRect/>
          <a:stretch>
            <a:fillRect/>
          </a:stretch>
        </p:blipFill>
        <p:spPr bwMode="auto">
          <a:xfrm>
            <a:off x="6012160" y="1268760"/>
            <a:ext cx="2042245" cy="1700808"/>
          </a:xfrm>
          <a:prstGeom prst="rect">
            <a:avLst/>
          </a:prstGeom>
          <a:noFill/>
        </p:spPr>
      </p:pic>
      <p:pic>
        <p:nvPicPr>
          <p:cNvPr id="31759" name="Picture 15" descr="shell printing on sheets  for Your Shell-Decorated Sheet Set  White sheets, such as the ones below  Fabric paint  Foam paint brush  Handful of perfect clam-shaped shells of various sizes.Lightly sponge the desired colors onto the ribs of the shells, leaving the grooves blankCautiously put your sheet on top of the shell and lightly rub the sheet to transfer the image. Lift off the fabric with care"/>
          <p:cNvPicPr>
            <a:picLocks noChangeAspect="1" noChangeArrowheads="1"/>
          </p:cNvPicPr>
          <p:nvPr/>
        </p:nvPicPr>
        <p:blipFill>
          <a:blip r:embed="rId11" cstate="print"/>
          <a:srcRect/>
          <a:stretch>
            <a:fillRect/>
          </a:stretch>
        </p:blipFill>
        <p:spPr bwMode="auto">
          <a:xfrm>
            <a:off x="683568" y="4613523"/>
            <a:ext cx="1797179" cy="2244477"/>
          </a:xfrm>
          <a:prstGeom prst="rect">
            <a:avLst/>
          </a:prstGeom>
          <a:noFill/>
        </p:spPr>
      </p:pic>
      <p:pic>
        <p:nvPicPr>
          <p:cNvPr id="31761" name="Picture 17" descr="bubble wrap printing with kids | @artbarblog"/>
          <p:cNvPicPr>
            <a:picLocks noChangeAspect="1" noChangeArrowheads="1"/>
          </p:cNvPicPr>
          <p:nvPr/>
        </p:nvPicPr>
        <p:blipFill>
          <a:blip r:embed="rId12" cstate="print"/>
          <a:srcRect/>
          <a:stretch>
            <a:fillRect/>
          </a:stretch>
        </p:blipFill>
        <p:spPr bwMode="auto">
          <a:xfrm>
            <a:off x="3203848" y="1268760"/>
            <a:ext cx="2600369" cy="3816424"/>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uide logo.png"/>
          <p:cNvPicPr>
            <a:picLocks noChangeAspect="1"/>
          </p:cNvPicPr>
          <p:nvPr/>
        </p:nvPicPr>
        <p:blipFill>
          <a:blip r:embed="rId2" cstate="print"/>
          <a:stretch>
            <a:fillRect/>
          </a:stretch>
        </p:blipFill>
        <p:spPr>
          <a:xfrm>
            <a:off x="251520" y="188640"/>
            <a:ext cx="2016224" cy="1012594"/>
          </a:xfrm>
          <a:prstGeom prst="rect">
            <a:avLst/>
          </a:prstGeom>
        </p:spPr>
      </p:pic>
      <p:pic>
        <p:nvPicPr>
          <p:cNvPr id="24578" name="Picture 2" descr="Craft Badge"/>
          <p:cNvPicPr>
            <a:picLocks noChangeAspect="1" noChangeArrowheads="1"/>
          </p:cNvPicPr>
          <p:nvPr/>
        </p:nvPicPr>
        <p:blipFill>
          <a:blip r:embed="rId3" cstate="print"/>
          <a:srcRect/>
          <a:stretch>
            <a:fillRect/>
          </a:stretch>
        </p:blipFill>
        <p:spPr bwMode="auto">
          <a:xfrm>
            <a:off x="7596336" y="188640"/>
            <a:ext cx="1080120" cy="1080121"/>
          </a:xfrm>
          <a:prstGeom prst="rect">
            <a:avLst/>
          </a:prstGeom>
          <a:noFill/>
        </p:spPr>
      </p:pic>
      <p:sp>
        <p:nvSpPr>
          <p:cNvPr id="5" name="TextBox 4"/>
          <p:cNvSpPr txBox="1"/>
          <p:nvPr/>
        </p:nvSpPr>
        <p:spPr>
          <a:xfrm>
            <a:off x="2699792" y="332656"/>
            <a:ext cx="4536504" cy="830997"/>
          </a:xfrm>
          <a:prstGeom prst="rect">
            <a:avLst/>
          </a:prstGeom>
          <a:ln w="3175">
            <a:solidFill>
              <a:srgbClr val="0070C0"/>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1200" dirty="0" smtClean="0">
                <a:latin typeface="Comic Sans MS" pitchFamily="66" charset="0"/>
              </a:rPr>
              <a:t>Clause 7: Decorate an item of clothing or soft furnishings using one of these techniques. </a:t>
            </a:r>
          </a:p>
          <a:p>
            <a:pPr algn="ctr">
              <a:buFontTx/>
              <a:buChar char="-"/>
            </a:pPr>
            <a:r>
              <a:rPr lang="en-GB" sz="1200" dirty="0" smtClean="0">
                <a:latin typeface="Comic Sans MS" pitchFamily="66" charset="0"/>
              </a:rPr>
              <a:t>Block Printing 	- Screen Printing </a:t>
            </a:r>
          </a:p>
          <a:p>
            <a:pPr algn="ctr">
              <a:buFontTx/>
              <a:buChar char="-"/>
            </a:pPr>
            <a:r>
              <a:rPr lang="en-GB" sz="1200" dirty="0">
                <a:latin typeface="Comic Sans MS" pitchFamily="66" charset="0"/>
              </a:rPr>
              <a:t> </a:t>
            </a:r>
            <a:r>
              <a:rPr lang="en-GB" sz="1200" dirty="0" smtClean="0">
                <a:latin typeface="Comic Sans MS" pitchFamily="66" charset="0"/>
              </a:rPr>
              <a:t>Tie Dying 		- Painting </a:t>
            </a:r>
            <a:endParaRPr lang="en-GB" sz="1200" dirty="0">
              <a:latin typeface="Comic Sans MS" pitchFamily="66" charset="0"/>
            </a:endParaRPr>
          </a:p>
        </p:txBody>
      </p:sp>
      <p:sp>
        <p:nvSpPr>
          <p:cNvPr id="6" name="TextBox 5"/>
          <p:cNvSpPr txBox="1"/>
          <p:nvPr/>
        </p:nvSpPr>
        <p:spPr>
          <a:xfrm>
            <a:off x="179512" y="1340768"/>
            <a:ext cx="8712968" cy="646331"/>
          </a:xfrm>
          <a:prstGeom prst="rect">
            <a:avLst/>
          </a:prstGeom>
          <a:ln w="3175">
            <a:solidFill>
              <a:srgbClr val="0070C0"/>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en-GB" sz="1200" dirty="0" smtClean="0">
                <a:latin typeface="Comic Sans MS" pitchFamily="66" charset="0"/>
              </a:rPr>
              <a:t>TASK: Design a pillowcase which you can use for camps and holidays. It needs to include your name. You should complete a design on the template, then show it to a leader. You should then draw our your design in pencil, before using the fabric pens. You can use buttons or other items to add detail if you wish.  </a:t>
            </a:r>
            <a:endParaRPr lang="en-GB" sz="1200" dirty="0">
              <a:latin typeface="Comic Sans MS" pitchFamily="66" charset="0"/>
            </a:endParaRPr>
          </a:p>
        </p:txBody>
      </p:sp>
      <p:sp>
        <p:nvSpPr>
          <p:cNvPr id="7" name="Rounded Rectangle 6"/>
          <p:cNvSpPr/>
          <p:nvPr/>
        </p:nvSpPr>
        <p:spPr>
          <a:xfrm>
            <a:off x="251520" y="2276872"/>
            <a:ext cx="8640960" cy="424847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uide logo.png"/>
          <p:cNvPicPr>
            <a:picLocks noChangeAspect="1"/>
          </p:cNvPicPr>
          <p:nvPr/>
        </p:nvPicPr>
        <p:blipFill>
          <a:blip r:embed="rId2" cstate="print"/>
          <a:stretch>
            <a:fillRect/>
          </a:stretch>
        </p:blipFill>
        <p:spPr>
          <a:xfrm>
            <a:off x="251520" y="188640"/>
            <a:ext cx="2016224" cy="1012594"/>
          </a:xfrm>
          <a:prstGeom prst="rect">
            <a:avLst/>
          </a:prstGeom>
        </p:spPr>
      </p:pic>
      <p:pic>
        <p:nvPicPr>
          <p:cNvPr id="24578" name="Picture 2" descr="Craft Badge"/>
          <p:cNvPicPr>
            <a:picLocks noChangeAspect="1" noChangeArrowheads="1"/>
          </p:cNvPicPr>
          <p:nvPr/>
        </p:nvPicPr>
        <p:blipFill>
          <a:blip r:embed="rId3" cstate="print"/>
          <a:srcRect/>
          <a:stretch>
            <a:fillRect/>
          </a:stretch>
        </p:blipFill>
        <p:spPr bwMode="auto">
          <a:xfrm>
            <a:off x="7596336" y="188640"/>
            <a:ext cx="1080120" cy="1080121"/>
          </a:xfrm>
          <a:prstGeom prst="rect">
            <a:avLst/>
          </a:prstGeom>
          <a:noFill/>
        </p:spPr>
      </p:pic>
      <p:sp>
        <p:nvSpPr>
          <p:cNvPr id="5" name="TextBox 4"/>
          <p:cNvSpPr txBox="1"/>
          <p:nvPr/>
        </p:nvSpPr>
        <p:spPr>
          <a:xfrm>
            <a:off x="2699792" y="332656"/>
            <a:ext cx="4536504" cy="830997"/>
          </a:xfrm>
          <a:prstGeom prst="rect">
            <a:avLst/>
          </a:prstGeom>
          <a:ln w="3175">
            <a:solidFill>
              <a:srgbClr val="0070C0"/>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1200" dirty="0" smtClean="0">
                <a:latin typeface="Comic Sans MS" pitchFamily="66" charset="0"/>
              </a:rPr>
              <a:t>Clause 7: Decorate an item of clothing or soft furnishings using one of these techniques. </a:t>
            </a:r>
          </a:p>
          <a:p>
            <a:pPr algn="ctr">
              <a:buFontTx/>
              <a:buChar char="-"/>
            </a:pPr>
            <a:r>
              <a:rPr lang="en-GB" sz="1200" dirty="0" smtClean="0">
                <a:latin typeface="Comic Sans MS" pitchFamily="66" charset="0"/>
              </a:rPr>
              <a:t>Block Printing 	- Screen Printing </a:t>
            </a:r>
          </a:p>
          <a:p>
            <a:pPr algn="ctr">
              <a:buFontTx/>
              <a:buChar char="-"/>
            </a:pPr>
            <a:r>
              <a:rPr lang="en-GB" sz="1200" dirty="0">
                <a:latin typeface="Comic Sans MS" pitchFamily="66" charset="0"/>
              </a:rPr>
              <a:t> </a:t>
            </a:r>
            <a:r>
              <a:rPr lang="en-GB" sz="1200" dirty="0" smtClean="0">
                <a:latin typeface="Comic Sans MS" pitchFamily="66" charset="0"/>
              </a:rPr>
              <a:t>Tie Dying 		- Painting </a:t>
            </a:r>
            <a:endParaRPr lang="en-GB" sz="1200" dirty="0">
              <a:latin typeface="Comic Sans MS" pitchFamily="66" charset="0"/>
            </a:endParaRPr>
          </a:p>
        </p:txBody>
      </p:sp>
      <p:sp>
        <p:nvSpPr>
          <p:cNvPr id="6" name="TextBox 5"/>
          <p:cNvSpPr txBox="1"/>
          <p:nvPr/>
        </p:nvSpPr>
        <p:spPr>
          <a:xfrm>
            <a:off x="179512" y="1340768"/>
            <a:ext cx="8712968" cy="461665"/>
          </a:xfrm>
          <a:prstGeom prst="rect">
            <a:avLst/>
          </a:prstGeom>
          <a:ln w="3175">
            <a:solidFill>
              <a:srgbClr val="0070C0"/>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en-GB" sz="1200" dirty="0" smtClean="0">
                <a:latin typeface="Comic Sans MS" pitchFamily="66" charset="0"/>
              </a:rPr>
              <a:t>TASK: </a:t>
            </a:r>
            <a:r>
              <a:rPr lang="en-GB" sz="1200" dirty="0" smtClean="0">
                <a:latin typeface="Comic Sans MS" pitchFamily="66" charset="0"/>
              </a:rPr>
              <a:t>You are going to tie dye a white t-shirt or other cotton clothing item of your choice. You could make your own </a:t>
            </a:r>
            <a:r>
              <a:rPr lang="en-GB" sz="1200" dirty="0" err="1" smtClean="0">
                <a:latin typeface="Comic Sans MS" pitchFamily="66" charset="0"/>
              </a:rPr>
              <a:t>neckers</a:t>
            </a:r>
            <a:r>
              <a:rPr lang="en-GB" sz="1200" dirty="0" smtClean="0">
                <a:latin typeface="Comic Sans MS" pitchFamily="66" charset="0"/>
              </a:rPr>
              <a:t> to wear as a unit.  </a:t>
            </a:r>
            <a:endParaRPr lang="en-GB" sz="1200" dirty="0">
              <a:latin typeface="Comic Sans MS" pitchFamily="66" charset="0"/>
            </a:endParaRPr>
          </a:p>
        </p:txBody>
      </p:sp>
      <p:sp>
        <p:nvSpPr>
          <p:cNvPr id="8" name="Rounded Rectangle 7"/>
          <p:cNvSpPr/>
          <p:nvPr/>
        </p:nvSpPr>
        <p:spPr>
          <a:xfrm>
            <a:off x="179512" y="1916832"/>
            <a:ext cx="2088232" cy="266429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200" dirty="0" smtClean="0">
                <a:solidFill>
                  <a:schemeClr val="tx1"/>
                </a:solidFill>
                <a:latin typeface="Comic Sans MS" pitchFamily="66" charset="0"/>
              </a:rPr>
              <a:t>Step </a:t>
            </a:r>
            <a:r>
              <a:rPr lang="en-GB" sz="1200" dirty="0" smtClean="0">
                <a:solidFill>
                  <a:schemeClr val="tx1"/>
                </a:solidFill>
                <a:latin typeface="Comic Sans MS" pitchFamily="66" charset="0"/>
              </a:rPr>
              <a:t>1: Tie elastic bands around the t-shirt</a:t>
            </a:r>
            <a:endParaRPr lang="en-GB" sz="1200" dirty="0">
              <a:solidFill>
                <a:schemeClr val="tx1"/>
              </a:solidFill>
              <a:latin typeface="Comic Sans MS" pitchFamily="66" charset="0"/>
            </a:endParaRPr>
          </a:p>
        </p:txBody>
      </p:sp>
      <p:sp>
        <p:nvSpPr>
          <p:cNvPr id="9" name="Rounded Rectangle 8"/>
          <p:cNvSpPr/>
          <p:nvPr/>
        </p:nvSpPr>
        <p:spPr>
          <a:xfrm>
            <a:off x="2339752" y="1916832"/>
            <a:ext cx="2088232" cy="266429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200" dirty="0" smtClean="0">
                <a:solidFill>
                  <a:schemeClr val="tx1"/>
                </a:solidFill>
                <a:latin typeface="Comic Sans MS" pitchFamily="66" charset="0"/>
              </a:rPr>
              <a:t>Step </a:t>
            </a:r>
            <a:r>
              <a:rPr lang="en-GB" sz="1200" dirty="0" smtClean="0">
                <a:solidFill>
                  <a:schemeClr val="tx1"/>
                </a:solidFill>
                <a:latin typeface="Comic Sans MS" pitchFamily="66" charset="0"/>
              </a:rPr>
              <a:t>2: Continue along the item, about 5cm apart from each other. </a:t>
            </a:r>
            <a:endParaRPr lang="en-GB" sz="1200" dirty="0">
              <a:solidFill>
                <a:schemeClr val="tx1"/>
              </a:solidFill>
              <a:latin typeface="Comic Sans MS" pitchFamily="66" charset="0"/>
            </a:endParaRPr>
          </a:p>
        </p:txBody>
      </p:sp>
      <p:sp>
        <p:nvSpPr>
          <p:cNvPr id="12" name="Rounded Rectangle 11"/>
          <p:cNvSpPr/>
          <p:nvPr/>
        </p:nvSpPr>
        <p:spPr>
          <a:xfrm>
            <a:off x="4499992" y="1916832"/>
            <a:ext cx="2088232" cy="266429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200" dirty="0" smtClean="0">
                <a:solidFill>
                  <a:schemeClr val="tx1"/>
                </a:solidFill>
                <a:latin typeface="Comic Sans MS" pitchFamily="66" charset="0"/>
              </a:rPr>
              <a:t>Step </a:t>
            </a:r>
            <a:r>
              <a:rPr lang="en-GB" sz="1200" dirty="0" smtClean="0">
                <a:solidFill>
                  <a:schemeClr val="tx1"/>
                </a:solidFill>
                <a:latin typeface="Comic Sans MS" pitchFamily="66" charset="0"/>
              </a:rPr>
              <a:t>3: Prepare your cold water dye and using gloves dip it into the colours. The longer it is left the brighter! </a:t>
            </a:r>
            <a:endParaRPr lang="en-GB" sz="1200" dirty="0">
              <a:solidFill>
                <a:schemeClr val="tx1"/>
              </a:solidFill>
              <a:latin typeface="Comic Sans MS" pitchFamily="66" charset="0"/>
            </a:endParaRPr>
          </a:p>
        </p:txBody>
      </p:sp>
      <p:pic>
        <p:nvPicPr>
          <p:cNvPr id="1034" name="Picture 10" descr="Twisted Tie With Dunking Dye  - Step 1"/>
          <p:cNvPicPr>
            <a:picLocks noChangeAspect="1" noChangeArrowheads="1"/>
          </p:cNvPicPr>
          <p:nvPr/>
        </p:nvPicPr>
        <p:blipFill>
          <a:blip r:embed="rId4" cstate="print"/>
          <a:srcRect/>
          <a:stretch>
            <a:fillRect/>
          </a:stretch>
        </p:blipFill>
        <p:spPr bwMode="auto">
          <a:xfrm>
            <a:off x="467544" y="2708920"/>
            <a:ext cx="1524000" cy="1524000"/>
          </a:xfrm>
          <a:prstGeom prst="rect">
            <a:avLst/>
          </a:prstGeom>
          <a:noFill/>
        </p:spPr>
      </p:pic>
      <p:pic>
        <p:nvPicPr>
          <p:cNvPr id="1036" name="Picture 12" descr="Twisted Tie With Dunking Dye  - Step 2"/>
          <p:cNvPicPr>
            <a:picLocks noChangeAspect="1" noChangeArrowheads="1"/>
          </p:cNvPicPr>
          <p:nvPr/>
        </p:nvPicPr>
        <p:blipFill>
          <a:blip r:embed="rId5" cstate="print"/>
          <a:srcRect/>
          <a:stretch>
            <a:fillRect/>
          </a:stretch>
        </p:blipFill>
        <p:spPr bwMode="auto">
          <a:xfrm>
            <a:off x="2699792" y="2780928"/>
            <a:ext cx="1524000" cy="1524000"/>
          </a:xfrm>
          <a:prstGeom prst="rect">
            <a:avLst/>
          </a:prstGeom>
          <a:noFill/>
        </p:spPr>
      </p:pic>
      <p:pic>
        <p:nvPicPr>
          <p:cNvPr id="1038" name="Picture 14" descr="Twisted Tie With Dunking Dye  - Step 3"/>
          <p:cNvPicPr>
            <a:picLocks noChangeAspect="1" noChangeArrowheads="1"/>
          </p:cNvPicPr>
          <p:nvPr/>
        </p:nvPicPr>
        <p:blipFill>
          <a:blip r:embed="rId6" cstate="print"/>
          <a:srcRect/>
          <a:stretch>
            <a:fillRect/>
          </a:stretch>
        </p:blipFill>
        <p:spPr bwMode="auto">
          <a:xfrm>
            <a:off x="4716016" y="2996952"/>
            <a:ext cx="1524000" cy="1524000"/>
          </a:xfrm>
          <a:prstGeom prst="rect">
            <a:avLst/>
          </a:prstGeom>
          <a:noFill/>
        </p:spPr>
      </p:pic>
      <p:sp>
        <p:nvSpPr>
          <p:cNvPr id="18" name="Rounded Rectangle 17"/>
          <p:cNvSpPr/>
          <p:nvPr/>
        </p:nvSpPr>
        <p:spPr>
          <a:xfrm>
            <a:off x="6732240" y="1916832"/>
            <a:ext cx="2088232" cy="266429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200" dirty="0" smtClean="0">
                <a:solidFill>
                  <a:schemeClr val="tx1"/>
                </a:solidFill>
                <a:latin typeface="Comic Sans MS" pitchFamily="66" charset="0"/>
              </a:rPr>
              <a:t>Step 4: Leave the item out flat to dry.  </a:t>
            </a:r>
            <a:endParaRPr lang="en-GB" sz="1200" dirty="0">
              <a:solidFill>
                <a:schemeClr val="tx1"/>
              </a:solidFill>
              <a:latin typeface="Comic Sans MS" pitchFamily="66" charset="0"/>
            </a:endParaRPr>
          </a:p>
        </p:txBody>
      </p:sp>
      <p:pic>
        <p:nvPicPr>
          <p:cNvPr id="1040" name="Picture 16" descr="Twisted Tie-dye Technique"/>
          <p:cNvPicPr>
            <a:picLocks noChangeAspect="1" noChangeArrowheads="1"/>
          </p:cNvPicPr>
          <p:nvPr/>
        </p:nvPicPr>
        <p:blipFill>
          <a:blip r:embed="rId7" cstate="print"/>
          <a:srcRect b="10001"/>
          <a:stretch>
            <a:fillRect/>
          </a:stretch>
        </p:blipFill>
        <p:spPr bwMode="auto">
          <a:xfrm>
            <a:off x="6804248" y="2492896"/>
            <a:ext cx="2000250" cy="1800200"/>
          </a:xfrm>
          <a:prstGeom prst="rect">
            <a:avLst/>
          </a:prstGeom>
          <a:noFill/>
        </p:spPr>
      </p:pic>
      <p:sp>
        <p:nvSpPr>
          <p:cNvPr id="19" name="Rounded Rectangle 18"/>
          <p:cNvSpPr/>
          <p:nvPr/>
        </p:nvSpPr>
        <p:spPr>
          <a:xfrm>
            <a:off x="179512" y="4653136"/>
            <a:ext cx="8640960" cy="86409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200" dirty="0" smtClean="0">
                <a:solidFill>
                  <a:schemeClr val="tx1"/>
                </a:solidFill>
                <a:latin typeface="Comic Sans MS" pitchFamily="66" charset="0"/>
              </a:rPr>
              <a:t>WARNING </a:t>
            </a:r>
          </a:p>
          <a:p>
            <a:r>
              <a:rPr lang="en-GB" sz="1200" dirty="0" smtClean="0">
                <a:solidFill>
                  <a:schemeClr val="tx1"/>
                </a:solidFill>
                <a:latin typeface="Comic Sans MS" pitchFamily="66" charset="0"/>
              </a:rPr>
              <a:t>Make sure you cover the area you are working in, wear gloves and protective clothing. </a:t>
            </a:r>
          </a:p>
          <a:p>
            <a:r>
              <a:rPr lang="en-GB" sz="1200" dirty="0" smtClean="0">
                <a:solidFill>
                  <a:schemeClr val="tx1"/>
                </a:solidFill>
                <a:latin typeface="Comic Sans MS" pitchFamily="66" charset="0"/>
              </a:rPr>
              <a:t>Follow the instructions on the cold water dye pack, to ensure the dye ‘fixes’ </a:t>
            </a:r>
            <a:endParaRPr lang="en-GB" sz="1200" dirty="0">
              <a:solidFill>
                <a:schemeClr val="tx1"/>
              </a:solidFill>
              <a:latin typeface="Comic Sans MS" pitchFamily="66"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uide logo.png"/>
          <p:cNvPicPr>
            <a:picLocks noChangeAspect="1"/>
          </p:cNvPicPr>
          <p:nvPr/>
        </p:nvPicPr>
        <p:blipFill>
          <a:blip r:embed="rId2" cstate="print"/>
          <a:stretch>
            <a:fillRect/>
          </a:stretch>
        </p:blipFill>
        <p:spPr>
          <a:xfrm>
            <a:off x="251520" y="188640"/>
            <a:ext cx="2016224" cy="1012594"/>
          </a:xfrm>
          <a:prstGeom prst="rect">
            <a:avLst/>
          </a:prstGeom>
        </p:spPr>
      </p:pic>
      <p:pic>
        <p:nvPicPr>
          <p:cNvPr id="24578" name="Picture 2" descr="Craft Badge"/>
          <p:cNvPicPr>
            <a:picLocks noChangeAspect="1" noChangeArrowheads="1"/>
          </p:cNvPicPr>
          <p:nvPr/>
        </p:nvPicPr>
        <p:blipFill>
          <a:blip r:embed="rId3" cstate="print"/>
          <a:srcRect/>
          <a:stretch>
            <a:fillRect/>
          </a:stretch>
        </p:blipFill>
        <p:spPr bwMode="auto">
          <a:xfrm>
            <a:off x="7596336" y="188640"/>
            <a:ext cx="1080120" cy="1080121"/>
          </a:xfrm>
          <a:prstGeom prst="rect">
            <a:avLst/>
          </a:prstGeom>
          <a:noFill/>
        </p:spPr>
      </p:pic>
      <p:sp>
        <p:nvSpPr>
          <p:cNvPr id="5" name="TextBox 4"/>
          <p:cNvSpPr txBox="1"/>
          <p:nvPr/>
        </p:nvSpPr>
        <p:spPr>
          <a:xfrm>
            <a:off x="2699792" y="332656"/>
            <a:ext cx="4536504" cy="461665"/>
          </a:xfrm>
          <a:prstGeom prst="rect">
            <a:avLst/>
          </a:prstGeom>
          <a:ln w="3175">
            <a:solidFill>
              <a:srgbClr val="0070C0"/>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1200" dirty="0" smtClean="0">
                <a:latin typeface="Comic Sans MS" pitchFamily="66" charset="0"/>
              </a:rPr>
              <a:t>Clause 8: Decorate a medium other than paper, such as glass, silk, fabric or ceramic, using an appropriate technique </a:t>
            </a:r>
            <a:endParaRPr lang="en-GB" sz="1200" dirty="0">
              <a:latin typeface="Comic Sans MS" pitchFamily="66" charset="0"/>
            </a:endParaRPr>
          </a:p>
        </p:txBody>
      </p:sp>
      <p:sp>
        <p:nvSpPr>
          <p:cNvPr id="6" name="TextBox 5"/>
          <p:cNvSpPr txBox="1"/>
          <p:nvPr/>
        </p:nvSpPr>
        <p:spPr>
          <a:xfrm>
            <a:off x="179512" y="1340768"/>
            <a:ext cx="8712968" cy="461665"/>
          </a:xfrm>
          <a:prstGeom prst="rect">
            <a:avLst/>
          </a:prstGeom>
          <a:ln w="3175">
            <a:solidFill>
              <a:srgbClr val="0070C0"/>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en-GB" sz="1200" dirty="0" smtClean="0">
                <a:latin typeface="Comic Sans MS" pitchFamily="66" charset="0"/>
              </a:rPr>
              <a:t>TASK: You are going to paint a piece of pottery from the selection provided. Complete your design on paper and have it checked by a leader, before starting your final piece. </a:t>
            </a:r>
            <a:endParaRPr lang="en-GB" sz="1200" dirty="0">
              <a:latin typeface="Comic Sans MS" pitchFamily="66" charset="0"/>
            </a:endParaRPr>
          </a:p>
        </p:txBody>
      </p:sp>
      <p:pic>
        <p:nvPicPr>
          <p:cNvPr id="26626" name="Picture 2" descr="http://t3.gstatic.com/images?q=tbn:ANd9GcSURDYFXVSN9rLHhlkKI-riSUKKHqe2sLQOQzTRIYLLE1MLYAd8qQ">
            <a:hlinkClick r:id="rId4"/>
          </p:cNvPr>
          <p:cNvPicPr>
            <a:picLocks noChangeAspect="1" noChangeArrowheads="1"/>
          </p:cNvPicPr>
          <p:nvPr/>
        </p:nvPicPr>
        <p:blipFill>
          <a:blip r:embed="rId5" cstate="print"/>
          <a:srcRect/>
          <a:stretch>
            <a:fillRect/>
          </a:stretch>
        </p:blipFill>
        <p:spPr bwMode="auto">
          <a:xfrm>
            <a:off x="1979712" y="1844824"/>
            <a:ext cx="4752528" cy="4752528"/>
          </a:xfrm>
          <a:prstGeom prst="rect">
            <a:avLst/>
          </a:prstGeom>
          <a:noFill/>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102</TotalTime>
  <Words>1106</Words>
  <Application>Microsoft Office PowerPoint</Application>
  <PresentationFormat>On-screen Show (4:3)</PresentationFormat>
  <Paragraphs>58</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Yvonne</dc:creator>
  <cp:lastModifiedBy>Yvonne</cp:lastModifiedBy>
  <cp:revision>1</cp:revision>
  <dcterms:created xsi:type="dcterms:W3CDTF">2014-02-24T13:54:12Z</dcterms:created>
  <dcterms:modified xsi:type="dcterms:W3CDTF">2014-02-24T15:36:21Z</dcterms:modified>
</cp:coreProperties>
</file>