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1"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54798-50EF-462B-84D2-DBDA2723C349}"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6BB877-6DDF-4919-BE4B-EF885C5622B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54798-50EF-462B-84D2-DBDA2723C349}" type="datetimeFigureOut">
              <a:rPr lang="en-GB" smtClean="0"/>
              <a:pPr/>
              <a:t>30/01/2014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BB877-6DDF-4919-BE4B-EF885C5622B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7.jpeg"/><Relationship Id="rId7" Type="http://schemas.openxmlformats.org/officeDocument/2006/relationships/hyperlink" Target="http://www.google.co.uk/url?sa=i&amp;source=images&amp;cd=&amp;cad=rja&amp;docid=OVf73DhFcJKLXM&amp;tbnid=UEvaOSw0gg4lSM:&amp;ved=0CAgQjRw&amp;url=http://www.freewebs.com/heiheibrownies/&amp;ei=tR3kUrvHNM6A7QburoCIBQ&amp;psig=AFQjCNHo6KJkPDHKWmOs93sigLwno2OMeQ&amp;ust=1390767925928965"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38.jpeg"/><Relationship Id="rId10" Type="http://schemas.openxmlformats.org/officeDocument/2006/relationships/image" Target="../media/image40.jpeg"/><Relationship Id="rId4" Type="http://schemas.openxmlformats.org/officeDocument/2006/relationships/hyperlink" Target="http://www.google.co.uk/url?sa=i&amp;source=images&amp;cd=&amp;cad=rja&amp;docid=diAXsZ3BDe3wvM&amp;tbnid=QKEbGZ8hQiyHtM:&amp;ved=0CAgQjRw&amp;url=http://www.worldthinkingday.org/en/activities10/national_uniform/view/48&amp;ei=lR3kUt7xD9KjhgfoioGIBg&amp;psig=AFQjCNFi6UTyzqSriTFTbh7j7V3JFKhG4w&amp;ust=1390767893329124" TargetMode="External"/><Relationship Id="rId9" Type="http://schemas.openxmlformats.org/officeDocument/2006/relationships/hyperlink" Target="http://www.google.co.uk/url?sa=i&amp;source=images&amp;cd=&amp;cad=rja&amp;docid=OYyMWLL7-Cv-BM&amp;tbnid=M2fmb30pqjMDEM:&amp;ved=0CAgQjRw4Jw&amp;url=http://www.mkiwi.com/maps/New_Zealand_map.html&amp;ei=qR7kUoCoKeWK7AbnjoGAAg&amp;psig=AFQjCNEz6eCot7-DaiWU57uFy6I7bfdSUg&amp;ust=13907681697415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source=images&amp;cd=&amp;cad=rja&amp;docid=MpS3VtBqZmgywM&amp;tbnid=nsXBAlSYiDyCYM:&amp;ved=0CAgQjRw&amp;url=http://www.wagggs.org/en/about/guidingscouting/guidinghistory/symbols&amp;ei=7R7kUpynD4eRhQf70oAI&amp;psig=AFQjCNH_VwMuIfRauqGzUovVPdAj2r2cfA&amp;ust=139076823732943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uk/url?sa=i&amp;source=images&amp;cd=&amp;cad=rja&amp;docid=yDA7_7yiza2DwM&amp;tbnid=vPl1CF53trwgOM:&amp;ved=0CAgQjRw&amp;url=http://europe.wagggs.org/en/about/WAGGGS/wcentres&amp;ei=LyLkUvX0IePe7AaFyYDYCg&amp;psig=AFQjCNFVnj8AwpBsA07GJk0ZNow2Zuu9MQ&amp;ust=139076907161282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uk/url?sa=i&amp;source=images&amp;cd=&amp;cad=rja&amp;docid=DDg-oNo2zssnZM&amp;tbnid=G6g9qIob5N5JxM:&amp;ved=0CAgQjRw&amp;url=http://www.wagggs.org/en/resources/image/view/14&amp;ei=NSTkUsyAO8-QhQer7oGIBw&amp;psig=AFQjCNFek5KmB-PR18P_8Fg6c8h4EcTW5Q&amp;ust=139076959002746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reuseandrecyclecairns.com/2010/11/17/reuse-square-plastic-milk-bottles-to-make-a-plasticpaper-doll-chain/doll-chain-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8.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32.jpeg"/><Relationship Id="rId7" Type="http://schemas.openxmlformats.org/officeDocument/2006/relationships/image" Target="../media/image53.png"/><Relationship Id="rId2" Type="http://schemas.openxmlformats.org/officeDocument/2006/relationships/hyperlink" Target="http://www.google.co.uk/url?sa=i&amp;source=images&amp;cd=&amp;cad=rja&amp;docid=jBYGmHhdECXj9M&amp;tbnid=QB7rum9fLK3pVM:&amp;ved=0CAgQjRw&amp;url=http://www.wagggs.org/en/resources/image/view/22955&amp;ei=rRnkUoXxKc_A7Aap2YGoCQ&amp;psig=AFQjCNEBNkuYXqEw4Umc9t__5xCv_zvjAg&amp;ust=1390766893844244" TargetMode="Externa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39.jpeg"/><Relationship Id="rId4" Type="http://schemas.openxmlformats.org/officeDocument/2006/relationships/hyperlink" Target="http://www.google.co.uk/url?sa=i&amp;source=images&amp;cd=&amp;cad=rja&amp;docid=OVf73DhFcJKLXM&amp;tbnid=UEvaOSw0gg4lSM:&amp;ved=0CAgQjRw&amp;url=http://www.freewebs.com/heiheibrownies/&amp;ei=tR3kUrvHNM6A7QburoCIBQ&amp;psig=AFQjCNHo6KJkPDHKWmOs93sigLwno2OMeQ&amp;ust=1390767925928965" TargetMode="External"/><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www.google.co.uk/url?sa=i&amp;source=images&amp;cd=&amp;cad=rja&amp;docid=4NeARzLzk2DAAM&amp;tbnid=DP60JUeHi5B1zM:&amp;ved=0CAgQjRw&amp;url=http://www.gracestlukes.org/scouting/&amp;ei=dSvkUu3VN6SO7AarwYHwBA&amp;psig=AFQjCNHufaikqA8Z-RrwZeM1RKNycTBGlw&amp;ust=1390771446012970" TargetMode="External"/><Relationship Id="rId5" Type="http://schemas.openxmlformats.org/officeDocument/2006/relationships/image" Target="../media/image59.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google.co.uk/url?sa=i&amp;source=images&amp;cd=&amp;cad=rja&amp;docid=fwArneXgAKOw3M&amp;tbnid=PeajhA6MKaS4SM:&amp;ved=0CAgQjRw4DA&amp;url=http://tetejewellers.com/ia-preta/&amp;ei=TyzkUvzKAtCM7Aan-4HIAQ&amp;psig=AFQjCNF-WIHPJl8SpTERmgdx6Opt6zVVeA&amp;ust=139077166310299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18" Type="http://schemas.openxmlformats.org/officeDocument/2006/relationships/image" Target="../media/image20.gif"/><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gif"/><Relationship Id="rId2" Type="http://schemas.openxmlformats.org/officeDocument/2006/relationships/image" Target="../media/image3.gif"/><Relationship Id="rId16"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2.gif"/><Relationship Id="rId5" Type="http://schemas.openxmlformats.org/officeDocument/2006/relationships/image" Target="../media/image7.gif"/><Relationship Id="rId15" Type="http://schemas.openxmlformats.org/officeDocument/2006/relationships/image" Target="../media/image17.gif"/><Relationship Id="rId10" Type="http://schemas.openxmlformats.org/officeDocument/2006/relationships/image" Target="../media/image11.gif"/><Relationship Id="rId19" Type="http://schemas.openxmlformats.org/officeDocument/2006/relationships/image" Target="../media/image19.gif"/><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en.wikipedia.org/wiki/File:Girl_Guides_of_Canada.svg" TargetMode="External"/><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hyperlink" Target="http://www.google.co.uk/url?sa=i&amp;source=images&amp;cd=&amp;cad=rja&amp;docid=lslYvvqCe-NOFM&amp;tbnid=aodrINn44pg7xM:&amp;ved=0CAgQjRw&amp;url=http://www.mapsofworld.com/flags/ireland-flag.html&amp;ei=HhfkUsqJNYTMhAesm4CACg&amp;psig=AFQjCNGDRSdnIEYJ1R-e_oSAsAk7raB-_Q&amp;ust=1390766238943984" TargetMode="External"/><Relationship Id="rId2" Type="http://schemas.openxmlformats.org/officeDocument/2006/relationships/hyperlink" Target="http://www.google.co.uk/url?sa=i&amp;source=images&amp;cd=&amp;cad=rja&amp;docid=aALi6u58ilDvxM&amp;tbnid=PyC4ZIOfsWO0uM:&amp;ved=0CAgQjRw&amp;url=http://en.wikipedia.org/wiki/File:Irish_Girl_Guides.svg&amp;ei=fBbkUtCKC9K7hAfHqYCQCw&amp;psig=AFQjCNGtG_JCtwUeizblIE3hv02m3ukz5Q&amp;ust=1390766076262800" TargetMode="Externa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1.jpeg"/><Relationship Id="rId5" Type="http://schemas.openxmlformats.org/officeDocument/2006/relationships/image" Target="../media/image27.jpeg"/><Relationship Id="rId10" Type="http://schemas.openxmlformats.org/officeDocument/2006/relationships/image" Target="../media/image30.jpeg"/><Relationship Id="rId4" Type="http://schemas.openxmlformats.org/officeDocument/2006/relationships/hyperlink" Target="http://www.mariaodonoghue.ie/blog/wp-content/uploads/2011/08/guide1.jpg" TargetMode="External"/><Relationship Id="rId9" Type="http://schemas.openxmlformats.org/officeDocument/2006/relationships/hyperlink" Target="http://www.google.co.uk/url?sa=i&amp;source=images&amp;cd=&amp;cad=rja&amp;docid=7Zvr-OV5XR2_BM&amp;tbnid=HqCFzjgrjqEs5M:&amp;ved=0CAgQjRw&amp;url=http://en.wikipedia.org/wiki/Catholic_Guides_of_Ireland&amp;ei=7RfkUoncK-_b7Aby2oDIDA&amp;psig=AFQjCNH2QO8xku6rav1s6k1cVBqgm_JmOA&amp;ust=139076644577528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source=images&amp;cd=&amp;cad=rja&amp;docid=yiyZRb6b62oHmM&amp;tbnid=qGDAmJX8llxqWM:&amp;ved=0CAgQjRw&amp;url=http://www.worldatlas.com/webimage/countrys/africa/ke.htm&amp;ei=qBrkUuCfBuyp7Qa0l4D4Dg&amp;psig=AFQjCNHXKEZlSnyGpEhzHDe8PK7223NhHg&amp;ust=1390767144174664" TargetMode="External"/><Relationship Id="rId3" Type="http://schemas.openxmlformats.org/officeDocument/2006/relationships/hyperlink" Target="http://www.google.co.uk/url?sa=i&amp;source=images&amp;cd=&amp;cad=rja&amp;docid=jBYGmHhdECXj9M&amp;tbnid=QB7rum9fLK3pVM:&amp;ved=0CAgQjRw&amp;url=http://www.wagggs.org/en/resources/image/view/22955&amp;ei=rRnkUoXxKc_A7Aap2YGoCQ&amp;psig=AFQjCNEBNkuYXqEw4Umc9t__5xCv_zvjAg&amp;ust=1390766893844244" TargetMode="External"/><Relationship Id="rId7" Type="http://schemas.openxmlformats.org/officeDocument/2006/relationships/image" Target="../media/image34.png"/><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hyperlink" Target="http://en.wikipedia.org/wiki/File:Kenya_Girl_Guides_Association.png" TargetMode="External"/><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844408" cy="1944216"/>
          </a:xfrm>
        </p:spPr>
        <p:txBody>
          <a:bodyPr>
            <a:normAutofit/>
          </a:bodyPr>
          <a:lstStyle/>
          <a:p>
            <a:r>
              <a:rPr lang="en-GB" dirty="0" smtClean="0">
                <a:solidFill>
                  <a:schemeClr val="accent6">
                    <a:lumMod val="50000"/>
                  </a:schemeClr>
                </a:solidFill>
                <a:latin typeface="Comic Sans MS" pitchFamily="66" charset="0"/>
                <a:cs typeface="Arial" pitchFamily="34" charset="0"/>
              </a:rPr>
              <a:t>Brownie World Guiding Badge</a:t>
            </a:r>
            <a:br>
              <a:rPr lang="en-GB" dirty="0" smtClean="0">
                <a:solidFill>
                  <a:schemeClr val="accent6">
                    <a:lumMod val="50000"/>
                  </a:schemeClr>
                </a:solidFill>
                <a:latin typeface="Comic Sans MS" pitchFamily="66" charset="0"/>
                <a:cs typeface="Arial" pitchFamily="34" charset="0"/>
              </a:rPr>
            </a:br>
            <a:r>
              <a:rPr lang="en-GB" dirty="0" smtClean="0">
                <a:solidFill>
                  <a:schemeClr val="accent6">
                    <a:lumMod val="50000"/>
                  </a:schemeClr>
                </a:solidFill>
                <a:latin typeface="Comic Sans MS" pitchFamily="66" charset="0"/>
                <a:cs typeface="Arial" pitchFamily="34" charset="0"/>
              </a:rPr>
              <a:t>Resource Pack </a:t>
            </a:r>
            <a:endParaRPr lang="en-GB" dirty="0">
              <a:solidFill>
                <a:schemeClr val="accent6">
                  <a:lumMod val="50000"/>
                </a:schemeClr>
              </a:solidFill>
              <a:latin typeface="Comic Sans MS" pitchFamily="66" charset="0"/>
              <a:cs typeface="Arial" pitchFamily="34" charset="0"/>
            </a:endParaRPr>
          </a:p>
        </p:txBody>
      </p:sp>
      <p:pic>
        <p:nvPicPr>
          <p:cNvPr id="11266" name="Picture 2" descr="World guiding"/>
          <p:cNvPicPr>
            <a:picLocks noChangeAspect="1" noChangeArrowheads="1"/>
          </p:cNvPicPr>
          <p:nvPr/>
        </p:nvPicPr>
        <p:blipFill>
          <a:blip r:embed="rId2" cstate="print"/>
          <a:srcRect/>
          <a:stretch>
            <a:fillRect/>
          </a:stretch>
        </p:blipFill>
        <p:spPr bwMode="auto">
          <a:xfrm>
            <a:off x="539552" y="2492896"/>
            <a:ext cx="3312368" cy="3312368"/>
          </a:xfrm>
          <a:prstGeom prst="rect">
            <a:avLst/>
          </a:prstGeom>
          <a:noFill/>
        </p:spPr>
      </p:pic>
      <p:pic>
        <p:nvPicPr>
          <p:cNvPr id="5" name="Picture 4" descr="brownie logo 4.jpg"/>
          <p:cNvPicPr>
            <a:picLocks noChangeAspect="1"/>
          </p:cNvPicPr>
          <p:nvPr/>
        </p:nvPicPr>
        <p:blipFill>
          <a:blip r:embed="rId3" cstate="print"/>
          <a:stretch>
            <a:fillRect/>
          </a:stretch>
        </p:blipFill>
        <p:spPr>
          <a:xfrm>
            <a:off x="5940152" y="4997784"/>
            <a:ext cx="2879973" cy="1860216"/>
          </a:xfrm>
          <a:prstGeom prst="rect">
            <a:avLst/>
          </a:prstGeom>
        </p:spPr>
      </p:pic>
      <p:sp>
        <p:nvSpPr>
          <p:cNvPr id="6" name="TextBox 5"/>
          <p:cNvSpPr txBox="1"/>
          <p:nvPr/>
        </p:nvSpPr>
        <p:spPr>
          <a:xfrm>
            <a:off x="4211960" y="2204864"/>
            <a:ext cx="4536504" cy="2585323"/>
          </a:xfrm>
          <a:prstGeom prst="rect">
            <a:avLst/>
          </a:prstGeom>
          <a:noFill/>
        </p:spPr>
        <p:txBody>
          <a:bodyPr wrap="square" rtlCol="0">
            <a:spAutoFit/>
          </a:bodyPr>
          <a:lstStyle/>
          <a:p>
            <a:r>
              <a:rPr lang="en-GB" dirty="0" smtClean="0">
                <a:latin typeface="Comic Sans MS" pitchFamily="66" charset="0"/>
              </a:rPr>
              <a:t>These resources have been made for our own unit to use to complete the World Guiding badge. </a:t>
            </a:r>
          </a:p>
          <a:p>
            <a:r>
              <a:rPr lang="en-GB" dirty="0" smtClean="0">
                <a:latin typeface="Comic Sans MS" pitchFamily="66" charset="0"/>
              </a:rPr>
              <a:t>It doesn’t cover all the clauses but enough to earn the badge. </a:t>
            </a:r>
          </a:p>
          <a:p>
            <a:r>
              <a:rPr lang="en-GB" dirty="0" smtClean="0">
                <a:latin typeface="Comic Sans MS" pitchFamily="66" charset="0"/>
              </a:rPr>
              <a:t>These are not official resources but you are free to use them in your own units. </a:t>
            </a:r>
          </a:p>
          <a:p>
            <a:r>
              <a:rPr lang="en-GB" dirty="0" smtClean="0">
                <a:latin typeface="Comic Sans MS" pitchFamily="66" charset="0"/>
              </a:rPr>
              <a:t>You should consult the Brownie website for the badge syllabus. </a:t>
            </a:r>
            <a:endParaRPr lang="en-GB"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4008" y="188640"/>
            <a:ext cx="4176464" cy="646331"/>
          </a:xfrm>
          <a:prstGeom prst="rect">
            <a:avLst/>
          </a:prstGeom>
          <a:noFill/>
        </p:spPr>
        <p:txBody>
          <a:bodyPr wrap="square" rtlCol="0">
            <a:spAutoFit/>
          </a:bodyPr>
          <a:lstStyle/>
          <a:p>
            <a:pPr algn="ctr"/>
            <a:r>
              <a:rPr lang="en-GB" sz="3600" dirty="0" smtClean="0">
                <a:latin typeface="Comic Sans MS" pitchFamily="66" charset="0"/>
              </a:rPr>
              <a:t>NEW ZEALAND</a:t>
            </a:r>
            <a:endParaRPr lang="en-GB" sz="3600" dirty="0">
              <a:latin typeface="Comic Sans MS" pitchFamily="66" charset="0"/>
            </a:endParaRPr>
          </a:p>
        </p:txBody>
      </p:sp>
      <p:pic>
        <p:nvPicPr>
          <p:cNvPr id="21506" name="Picture 2" descr="GirlGuiding New Zealand | Pippins, Brownies, Guides, Rangers, Leaders, Volunteers"/>
          <p:cNvPicPr>
            <a:picLocks noChangeAspect="1" noChangeArrowheads="1"/>
          </p:cNvPicPr>
          <p:nvPr/>
        </p:nvPicPr>
        <p:blipFill>
          <a:blip r:embed="rId2" cstate="print"/>
          <a:srcRect/>
          <a:stretch>
            <a:fillRect/>
          </a:stretch>
        </p:blipFill>
        <p:spPr bwMode="auto">
          <a:xfrm>
            <a:off x="179512" y="260648"/>
            <a:ext cx="2066925" cy="1504950"/>
          </a:xfrm>
          <a:prstGeom prst="rect">
            <a:avLst/>
          </a:prstGeom>
          <a:noFill/>
        </p:spPr>
      </p:pic>
      <p:sp>
        <p:nvSpPr>
          <p:cNvPr id="6" name="Rectangle 5"/>
          <p:cNvSpPr/>
          <p:nvPr/>
        </p:nvSpPr>
        <p:spPr>
          <a:xfrm>
            <a:off x="251520" y="1844825"/>
            <a:ext cx="2952328" cy="3539430"/>
          </a:xfrm>
          <a:prstGeom prst="rect">
            <a:avLst/>
          </a:prstGeom>
          <a:ln>
            <a:solidFill>
              <a:schemeClr val="accent6">
                <a:lumMod val="50000"/>
              </a:schemeClr>
            </a:solidFill>
          </a:ln>
        </p:spPr>
        <p:txBody>
          <a:bodyPr wrap="square">
            <a:spAutoFit/>
          </a:bodyPr>
          <a:lstStyle/>
          <a:p>
            <a:r>
              <a:rPr lang="en-GB" sz="1400" dirty="0" smtClean="0">
                <a:latin typeface="Comic Sans MS" pitchFamily="66" charset="0"/>
              </a:rPr>
              <a:t>Brownies are 7 - 9½ year old girls.</a:t>
            </a:r>
          </a:p>
          <a:p>
            <a:r>
              <a:rPr lang="en-GB" sz="1400" dirty="0" smtClean="0">
                <a:latin typeface="Comic Sans MS" pitchFamily="66" charset="0"/>
              </a:rPr>
              <a:t>Brownie work in sixes with a  </a:t>
            </a:r>
            <a:r>
              <a:rPr lang="en-GB" sz="1400" dirty="0" err="1" smtClean="0">
                <a:latin typeface="Comic Sans MS" pitchFamily="66" charset="0"/>
              </a:rPr>
              <a:t>sixer</a:t>
            </a:r>
            <a:r>
              <a:rPr lang="en-GB" sz="1400" dirty="0" smtClean="0">
                <a:latin typeface="Comic Sans MS" pitchFamily="66" charset="0"/>
              </a:rPr>
              <a:t> and second. </a:t>
            </a:r>
          </a:p>
          <a:p>
            <a:r>
              <a:rPr lang="en-GB" sz="1400" dirty="0" smtClean="0">
                <a:latin typeface="Comic Sans MS" pitchFamily="66" charset="0"/>
              </a:rPr>
              <a:t>Brownies work for badges and certificates. </a:t>
            </a:r>
          </a:p>
          <a:p>
            <a:r>
              <a:rPr lang="en-GB" sz="1400" dirty="0" smtClean="0">
                <a:latin typeface="Comic Sans MS" pitchFamily="66" charset="0"/>
              </a:rPr>
              <a:t>Brownies have a special celebration when they make their promise and get a silver coloured pin badge. </a:t>
            </a:r>
          </a:p>
          <a:p>
            <a:r>
              <a:rPr lang="en-GB" sz="1400" dirty="0" smtClean="0">
                <a:latin typeface="Comic Sans MS" pitchFamily="66" charset="0"/>
              </a:rPr>
              <a:t>Brownies enjoy craft, games, outdoors and going on trips and holidays. </a:t>
            </a:r>
          </a:p>
          <a:p>
            <a:r>
              <a:rPr lang="en-GB" sz="1400" dirty="0" smtClean="0">
                <a:latin typeface="Comic Sans MS" pitchFamily="66" charset="0"/>
              </a:rPr>
              <a:t>Brownies enjoy ‘revels’ where they meet up with other Brownies from other units.</a:t>
            </a:r>
          </a:p>
        </p:txBody>
      </p:sp>
      <p:pic>
        <p:nvPicPr>
          <p:cNvPr id="21510" name="Picture 6" descr="brownies 02"/>
          <p:cNvPicPr>
            <a:picLocks noChangeAspect="1" noChangeArrowheads="1"/>
          </p:cNvPicPr>
          <p:nvPr/>
        </p:nvPicPr>
        <p:blipFill>
          <a:blip r:embed="rId3" cstate="print"/>
          <a:srcRect/>
          <a:stretch>
            <a:fillRect/>
          </a:stretch>
        </p:blipFill>
        <p:spPr bwMode="auto">
          <a:xfrm>
            <a:off x="6156176" y="908720"/>
            <a:ext cx="2688299" cy="2016224"/>
          </a:xfrm>
          <a:prstGeom prst="rect">
            <a:avLst/>
          </a:prstGeom>
          <a:noFill/>
        </p:spPr>
      </p:pic>
      <p:sp>
        <p:nvSpPr>
          <p:cNvPr id="8" name="Rectangle 7"/>
          <p:cNvSpPr/>
          <p:nvPr/>
        </p:nvSpPr>
        <p:spPr>
          <a:xfrm>
            <a:off x="251520" y="5473005"/>
            <a:ext cx="2952328" cy="1169551"/>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Brownie Promise</a:t>
            </a:r>
          </a:p>
          <a:p>
            <a:r>
              <a:rPr lang="en-GB" sz="1400" dirty="0" smtClean="0">
                <a:latin typeface="Comic Sans MS" pitchFamily="66" charset="0"/>
              </a:rPr>
              <a:t>I promise, with the help of my God, to be true to myself, </a:t>
            </a:r>
            <a:br>
              <a:rPr lang="en-GB" sz="1400" dirty="0" smtClean="0">
                <a:latin typeface="Comic Sans MS" pitchFamily="66" charset="0"/>
              </a:rPr>
            </a:br>
            <a:r>
              <a:rPr lang="en-GB" sz="1400" dirty="0" smtClean="0">
                <a:latin typeface="Comic Sans MS" pitchFamily="66" charset="0"/>
              </a:rPr>
              <a:t>to do my best to help my country and to live by the Guide Law.</a:t>
            </a:r>
          </a:p>
        </p:txBody>
      </p:sp>
      <p:pic>
        <p:nvPicPr>
          <p:cNvPr id="21512" name="Picture 8" descr="http://t3.gstatic.com/images?q=tbn:ANd9GcROcSIXoTFEhV0ipwOzwG9ITf8iE--gFHQ7qLPaFlZFfvmmABNu9g">
            <a:hlinkClick r:id="rId4"/>
          </p:cNvPr>
          <p:cNvPicPr>
            <a:picLocks noChangeAspect="1" noChangeArrowheads="1"/>
          </p:cNvPicPr>
          <p:nvPr/>
        </p:nvPicPr>
        <p:blipFill>
          <a:blip r:embed="rId5" cstate="print"/>
          <a:srcRect/>
          <a:stretch>
            <a:fillRect/>
          </a:stretch>
        </p:blipFill>
        <p:spPr bwMode="auto">
          <a:xfrm>
            <a:off x="6156176" y="2996952"/>
            <a:ext cx="2736304" cy="2120636"/>
          </a:xfrm>
          <a:prstGeom prst="rect">
            <a:avLst/>
          </a:prstGeom>
          <a:noFill/>
        </p:spPr>
      </p:pic>
      <p:pic>
        <p:nvPicPr>
          <p:cNvPr id="10" name="Picture 12" descr="Image of National Flag"/>
          <p:cNvPicPr>
            <a:picLocks noChangeAspect="1" noChangeArrowheads="1"/>
          </p:cNvPicPr>
          <p:nvPr/>
        </p:nvPicPr>
        <p:blipFill>
          <a:blip r:embed="rId6" cstate="print"/>
          <a:srcRect/>
          <a:stretch>
            <a:fillRect/>
          </a:stretch>
        </p:blipFill>
        <p:spPr bwMode="auto">
          <a:xfrm>
            <a:off x="2195736" y="404664"/>
            <a:ext cx="2342553" cy="1180356"/>
          </a:xfrm>
          <a:prstGeom prst="rect">
            <a:avLst/>
          </a:prstGeom>
          <a:noFill/>
        </p:spPr>
      </p:pic>
      <p:pic>
        <p:nvPicPr>
          <p:cNvPr id="21514" name="Picture 10" descr="http://t2.gstatic.com/images?q=tbn:ANd9GcQrG4NznnHnj2SYfG8EJ2RwCIlIda7SQ7qWJxKIXmj06xb69t_L">
            <a:hlinkClick r:id="rId7"/>
          </p:cNvPr>
          <p:cNvPicPr>
            <a:picLocks noChangeAspect="1" noChangeArrowheads="1"/>
          </p:cNvPicPr>
          <p:nvPr/>
        </p:nvPicPr>
        <p:blipFill>
          <a:blip r:embed="rId8" cstate="print"/>
          <a:srcRect/>
          <a:stretch>
            <a:fillRect/>
          </a:stretch>
        </p:blipFill>
        <p:spPr bwMode="auto">
          <a:xfrm>
            <a:off x="6300192" y="5155533"/>
            <a:ext cx="2555694" cy="1702467"/>
          </a:xfrm>
          <a:prstGeom prst="rect">
            <a:avLst/>
          </a:prstGeom>
          <a:noFill/>
        </p:spPr>
      </p:pic>
      <p:sp>
        <p:nvSpPr>
          <p:cNvPr id="12" name="Rectangle 11"/>
          <p:cNvSpPr/>
          <p:nvPr/>
        </p:nvSpPr>
        <p:spPr>
          <a:xfrm>
            <a:off x="3275856" y="1844825"/>
            <a:ext cx="2736304" cy="2893100"/>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Brownie Laws</a:t>
            </a:r>
            <a:br>
              <a:rPr lang="en-GB" sz="1400" b="1" dirty="0" smtClean="0">
                <a:latin typeface="Comic Sans MS" pitchFamily="66" charset="0"/>
              </a:rPr>
            </a:br>
            <a:r>
              <a:rPr lang="en-GB" sz="1400" dirty="0" smtClean="0">
                <a:latin typeface="Comic Sans MS" pitchFamily="66" charset="0"/>
              </a:rPr>
              <a:t>As a Guide, I will try to:</a:t>
            </a:r>
          </a:p>
          <a:p>
            <a:r>
              <a:rPr lang="en-GB" sz="1400" dirty="0" smtClean="0">
                <a:latin typeface="Comic Sans MS" pitchFamily="66" charset="0"/>
              </a:rPr>
              <a:t>be honest and trustworthy</a:t>
            </a:r>
          </a:p>
          <a:p>
            <a:r>
              <a:rPr lang="en-GB" sz="1400" dirty="0" smtClean="0">
                <a:latin typeface="Comic Sans MS" pitchFamily="66" charset="0"/>
              </a:rPr>
              <a:t>be friendly and cheerful</a:t>
            </a:r>
          </a:p>
          <a:p>
            <a:r>
              <a:rPr lang="en-GB" sz="1400" dirty="0" smtClean="0">
                <a:latin typeface="Comic Sans MS" pitchFamily="66" charset="0"/>
              </a:rPr>
              <a:t>be a good team member</a:t>
            </a:r>
          </a:p>
          <a:p>
            <a:r>
              <a:rPr lang="en-GB" sz="1400" dirty="0" smtClean="0">
                <a:latin typeface="Comic Sans MS" pitchFamily="66" charset="0"/>
              </a:rPr>
              <a:t>be responsible for what I say and do</a:t>
            </a:r>
          </a:p>
          <a:p>
            <a:r>
              <a:rPr lang="en-GB" sz="1400" dirty="0" smtClean="0">
                <a:latin typeface="Comic Sans MS" pitchFamily="66" charset="0"/>
              </a:rPr>
              <a:t>respect and help other people</a:t>
            </a:r>
          </a:p>
          <a:p>
            <a:r>
              <a:rPr lang="en-GB" sz="1400" dirty="0" smtClean="0">
                <a:latin typeface="Comic Sans MS" pitchFamily="66" charset="0"/>
              </a:rPr>
              <a:t>use my time and abilities wisely</a:t>
            </a:r>
          </a:p>
          <a:p>
            <a:r>
              <a:rPr lang="en-GB" sz="1400" dirty="0" smtClean="0">
                <a:latin typeface="Comic Sans MS" pitchFamily="66" charset="0"/>
              </a:rPr>
              <a:t>face challenges and learn from experiences</a:t>
            </a:r>
          </a:p>
          <a:p>
            <a:r>
              <a:rPr lang="en-GB" sz="1400" dirty="0" smtClean="0">
                <a:latin typeface="Comic Sans MS" pitchFamily="66" charset="0"/>
              </a:rPr>
              <a:t>and care for the environment</a:t>
            </a:r>
            <a:endParaRPr lang="en-GB" sz="1400" b="1" dirty="0" smtClean="0">
              <a:latin typeface="Comic Sans MS" pitchFamily="66" charset="0"/>
            </a:endParaRPr>
          </a:p>
        </p:txBody>
      </p:sp>
      <p:pic>
        <p:nvPicPr>
          <p:cNvPr id="21516" name="Picture 12" descr="http://t2.gstatic.com/images?q=tbn:ANd9GcQs6sHibMSVz7Bl4vYHEDzSFFjB5J8rxzDu1oj220KtYfgeVWIN">
            <a:hlinkClick r:id="rId9"/>
          </p:cNvPr>
          <p:cNvPicPr>
            <a:picLocks noChangeAspect="1" noChangeArrowheads="1"/>
          </p:cNvPicPr>
          <p:nvPr/>
        </p:nvPicPr>
        <p:blipFill>
          <a:blip r:embed="rId10" cstate="print"/>
          <a:srcRect/>
          <a:stretch>
            <a:fillRect/>
          </a:stretch>
        </p:blipFill>
        <p:spPr bwMode="auto">
          <a:xfrm>
            <a:off x="3419872" y="4885700"/>
            <a:ext cx="2376264" cy="1972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1.gstatic.com/images?q=tbn:ANd9GcSTfwLRLJ3tccWrFsKAEREHCBI8j0WjBbkK3wc8oGk5v5MT-GWK">
            <a:hlinkClick r:id="rId2"/>
          </p:cNvPr>
          <p:cNvPicPr>
            <a:picLocks noChangeAspect="1" noChangeArrowheads="1"/>
          </p:cNvPicPr>
          <p:nvPr/>
        </p:nvPicPr>
        <p:blipFill>
          <a:blip r:embed="rId3" cstate="print"/>
          <a:srcRect/>
          <a:stretch>
            <a:fillRect/>
          </a:stretch>
        </p:blipFill>
        <p:spPr bwMode="auto">
          <a:xfrm>
            <a:off x="2699792" y="1484784"/>
            <a:ext cx="3672408" cy="3586718"/>
          </a:xfrm>
          <a:prstGeom prst="rect">
            <a:avLst/>
          </a:prstGeom>
          <a:noFill/>
        </p:spPr>
      </p:pic>
      <p:cxnSp>
        <p:nvCxnSpPr>
          <p:cNvPr id="4" name="Straight Arrow Connector 3"/>
          <p:cNvCxnSpPr/>
          <p:nvPr/>
        </p:nvCxnSpPr>
        <p:spPr>
          <a:xfrm flipH="1">
            <a:off x="5652120" y="1772816"/>
            <a:ext cx="1152128"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04248" y="908720"/>
            <a:ext cx="2016224" cy="1477328"/>
          </a:xfrm>
          <a:prstGeom prst="rect">
            <a:avLst/>
          </a:prstGeom>
          <a:noFill/>
        </p:spPr>
        <p:txBody>
          <a:bodyPr wrap="square" rtlCol="0">
            <a:spAutoFit/>
          </a:bodyPr>
          <a:lstStyle/>
          <a:p>
            <a:r>
              <a:rPr lang="en-GB" dirty="0" smtClean="0"/>
              <a:t>The yellow outer is to show the sun shining on the children of the world. </a:t>
            </a:r>
            <a:endParaRPr lang="en-GB" dirty="0"/>
          </a:p>
        </p:txBody>
      </p:sp>
      <p:cxnSp>
        <p:nvCxnSpPr>
          <p:cNvPr id="8" name="Straight Arrow Connector 7"/>
          <p:cNvCxnSpPr/>
          <p:nvPr/>
        </p:nvCxnSpPr>
        <p:spPr>
          <a:xfrm>
            <a:off x="1619672" y="1268760"/>
            <a:ext cx="1800200" cy="18722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548680"/>
            <a:ext cx="2016224" cy="923330"/>
          </a:xfrm>
          <a:prstGeom prst="rect">
            <a:avLst/>
          </a:prstGeom>
          <a:noFill/>
        </p:spPr>
        <p:txBody>
          <a:bodyPr wrap="square" rtlCol="0">
            <a:spAutoFit/>
          </a:bodyPr>
          <a:lstStyle/>
          <a:p>
            <a:r>
              <a:rPr lang="en-GB" dirty="0" smtClean="0"/>
              <a:t>The 3 leaves show the 3 parts of our promise. </a:t>
            </a:r>
          </a:p>
        </p:txBody>
      </p:sp>
      <p:cxnSp>
        <p:nvCxnSpPr>
          <p:cNvPr id="12" name="Straight Arrow Connector 11"/>
          <p:cNvCxnSpPr/>
          <p:nvPr/>
        </p:nvCxnSpPr>
        <p:spPr>
          <a:xfrm>
            <a:off x="1763688" y="4077072"/>
            <a:ext cx="2736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3573016"/>
            <a:ext cx="2016224" cy="1200329"/>
          </a:xfrm>
          <a:prstGeom prst="rect">
            <a:avLst/>
          </a:prstGeom>
          <a:noFill/>
        </p:spPr>
        <p:txBody>
          <a:bodyPr wrap="square" rtlCol="0">
            <a:spAutoFit/>
          </a:bodyPr>
          <a:lstStyle/>
          <a:p>
            <a:r>
              <a:rPr lang="en-GB" dirty="0" smtClean="0"/>
              <a:t>The flame show the love of human’s everywhere</a:t>
            </a:r>
          </a:p>
        </p:txBody>
      </p:sp>
      <p:cxnSp>
        <p:nvCxnSpPr>
          <p:cNvPr id="16" name="Straight Arrow Connector 15"/>
          <p:cNvCxnSpPr/>
          <p:nvPr/>
        </p:nvCxnSpPr>
        <p:spPr>
          <a:xfrm flipH="1">
            <a:off x="4499992" y="3212976"/>
            <a:ext cx="23042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04248" y="2564904"/>
            <a:ext cx="2016224" cy="1200329"/>
          </a:xfrm>
          <a:prstGeom prst="rect">
            <a:avLst/>
          </a:prstGeom>
          <a:noFill/>
        </p:spPr>
        <p:txBody>
          <a:bodyPr wrap="square" rtlCol="0">
            <a:spAutoFit/>
          </a:bodyPr>
          <a:lstStyle/>
          <a:p>
            <a:r>
              <a:rPr lang="en-GB" dirty="0" smtClean="0"/>
              <a:t>The needle is like in a compass and it points the way forward. </a:t>
            </a:r>
            <a:endParaRPr lang="en-GB" dirty="0"/>
          </a:p>
        </p:txBody>
      </p:sp>
      <p:cxnSp>
        <p:nvCxnSpPr>
          <p:cNvPr id="19" name="Straight Arrow Connector 18"/>
          <p:cNvCxnSpPr/>
          <p:nvPr/>
        </p:nvCxnSpPr>
        <p:spPr>
          <a:xfrm flipH="1" flipV="1">
            <a:off x="3995936" y="3429000"/>
            <a:ext cx="1008112"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04048" y="3356992"/>
            <a:ext cx="0" cy="2304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23928" y="5657671"/>
            <a:ext cx="2016224" cy="923330"/>
          </a:xfrm>
          <a:prstGeom prst="rect">
            <a:avLst/>
          </a:prstGeom>
          <a:noFill/>
        </p:spPr>
        <p:txBody>
          <a:bodyPr wrap="square" rtlCol="0">
            <a:spAutoFit/>
          </a:bodyPr>
          <a:lstStyle/>
          <a:p>
            <a:r>
              <a:rPr lang="en-GB" dirty="0" smtClean="0"/>
              <a:t>The 2 stars are for the Promise and the Law. </a:t>
            </a:r>
            <a:endParaRPr lang="en-GB" dirty="0"/>
          </a:p>
        </p:txBody>
      </p:sp>
      <p:sp>
        <p:nvSpPr>
          <p:cNvPr id="24" name="TextBox 23"/>
          <p:cNvSpPr txBox="1"/>
          <p:nvPr/>
        </p:nvSpPr>
        <p:spPr>
          <a:xfrm>
            <a:off x="2555776" y="332656"/>
            <a:ext cx="3960440" cy="830997"/>
          </a:xfrm>
          <a:prstGeom prst="rect">
            <a:avLst/>
          </a:prstGeom>
          <a:noFill/>
        </p:spPr>
        <p:txBody>
          <a:bodyPr wrap="square" rtlCol="0">
            <a:spAutoFit/>
          </a:bodyPr>
          <a:lstStyle/>
          <a:p>
            <a:pPr algn="ctr"/>
            <a:r>
              <a:rPr lang="en-GB" sz="2400" b="1" dirty="0" smtClean="0"/>
              <a:t>What do the parts of the world badge mean?</a:t>
            </a:r>
            <a:endParaRPr lang="en-GB"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2348880"/>
          <a:ext cx="3744416" cy="4063999"/>
        </p:xfrm>
        <a:graphic>
          <a:graphicData uri="http://schemas.openxmlformats.org/drawingml/2006/table">
            <a:tbl>
              <a:tblPr/>
              <a:tblGrid>
                <a:gridCol w="1872208"/>
                <a:gridCol w="1872208"/>
              </a:tblGrid>
              <a:tr h="1326147">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147">
                <a:tc>
                  <a:txBody>
                    <a:bodyPr/>
                    <a:lstStyle/>
                    <a:p>
                      <a:pPr algn="l">
                        <a:spcAft>
                          <a:spcPts val="0"/>
                        </a:spcAft>
                      </a:pPr>
                      <a:endParaRPr lang="en-GB" sz="110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705">
                <a:tc>
                  <a:txBody>
                    <a:bodyPr/>
                    <a:lstStyle/>
                    <a:p>
                      <a:pPr algn="l">
                        <a:spcAft>
                          <a:spcPts val="0"/>
                        </a:spcAft>
                      </a:pPr>
                      <a:endParaRPr lang="en-GB" sz="110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179512" y="260648"/>
            <a:ext cx="3587973" cy="2032486"/>
            <a:chOff x="179512" y="260648"/>
            <a:chExt cx="3587973" cy="2032486"/>
          </a:xfrm>
        </p:grpSpPr>
        <p:sp>
          <p:nvSpPr>
            <p:cNvPr id="6" name="TextBox 5"/>
            <p:cNvSpPr txBox="1"/>
            <p:nvPr/>
          </p:nvSpPr>
          <p:spPr>
            <a:xfrm>
              <a:off x="179512" y="260648"/>
              <a:ext cx="3312368" cy="369332"/>
            </a:xfrm>
            <a:prstGeom prst="rect">
              <a:avLst/>
            </a:prstGeom>
            <a:noFill/>
          </p:spPr>
          <p:txBody>
            <a:bodyPr wrap="square" rtlCol="0">
              <a:spAutoFit/>
            </a:bodyPr>
            <a:lstStyle/>
            <a:p>
              <a:pPr algn="ctr"/>
              <a:r>
                <a:rPr lang="en-GB" dirty="0" smtClean="0">
                  <a:latin typeface="Comic Sans MS" pitchFamily="66" charset="0"/>
                </a:rPr>
                <a:t>World Flag Beetle</a:t>
              </a:r>
              <a:endParaRPr lang="en-GB" dirty="0">
                <a:latin typeface="Comic Sans MS" pitchFamily="66" charset="0"/>
              </a:endParaRPr>
            </a:p>
          </p:txBody>
        </p:sp>
        <p:sp>
          <p:nvSpPr>
            <p:cNvPr id="7" name="TextBox 6"/>
            <p:cNvSpPr txBox="1"/>
            <p:nvPr/>
          </p:nvSpPr>
          <p:spPr>
            <a:xfrm>
              <a:off x="251520" y="692696"/>
              <a:ext cx="3312368" cy="1600438"/>
            </a:xfrm>
            <a:prstGeom prst="rect">
              <a:avLst/>
            </a:prstGeom>
            <a:noFill/>
          </p:spPr>
          <p:txBody>
            <a:bodyPr wrap="square" rtlCol="0">
              <a:spAutoFit/>
            </a:bodyPr>
            <a:lstStyle/>
            <a:p>
              <a:r>
                <a:rPr lang="en-GB" sz="1400" dirty="0" smtClean="0">
                  <a:latin typeface="Comic Sans MS" pitchFamily="66" charset="0"/>
                </a:rPr>
                <a:t>Roll a …</a:t>
              </a:r>
            </a:p>
            <a:p>
              <a:r>
                <a:rPr lang="en-GB" sz="1400" dirty="0" smtClean="0">
                  <a:latin typeface="Comic Sans MS" pitchFamily="66" charset="0"/>
                </a:rPr>
                <a:t>6 for the blue sky</a:t>
              </a:r>
            </a:p>
            <a:p>
              <a:r>
                <a:rPr lang="en-GB" sz="1400" dirty="0" smtClean="0">
                  <a:latin typeface="Comic Sans MS" pitchFamily="66" charset="0"/>
                </a:rPr>
                <a:t>5 for the gold sun</a:t>
              </a:r>
            </a:p>
            <a:p>
              <a:r>
                <a:rPr lang="en-GB" sz="1400" dirty="0" smtClean="0">
                  <a:latin typeface="Comic Sans MS" pitchFamily="66" charset="0"/>
                </a:rPr>
                <a:t>4 for the flame</a:t>
              </a:r>
            </a:p>
            <a:p>
              <a:r>
                <a:rPr lang="en-GB" sz="1400" dirty="0" smtClean="0">
                  <a:latin typeface="Comic Sans MS" pitchFamily="66" charset="0"/>
                </a:rPr>
                <a:t>3 for the trefoil leaves</a:t>
              </a:r>
            </a:p>
            <a:p>
              <a:r>
                <a:rPr lang="en-GB" sz="1400" dirty="0" smtClean="0">
                  <a:latin typeface="Comic Sans MS" pitchFamily="66" charset="0"/>
                </a:rPr>
                <a:t>2 for the stars</a:t>
              </a:r>
            </a:p>
            <a:p>
              <a:r>
                <a:rPr lang="en-GB" sz="1400" dirty="0" smtClean="0">
                  <a:latin typeface="Comic Sans MS" pitchFamily="66" charset="0"/>
                </a:rPr>
                <a:t>1 for the needle</a:t>
              </a:r>
              <a:endParaRPr lang="en-GB" sz="1400" dirty="0">
                <a:latin typeface="Comic Sans MS" pitchFamily="66" charset="0"/>
              </a:endParaRPr>
            </a:p>
          </p:txBody>
        </p:sp>
        <p:pic>
          <p:nvPicPr>
            <p:cNvPr id="25604" name="Picture 4"/>
            <p:cNvPicPr>
              <a:picLocks noChangeAspect="1" noChangeArrowheads="1"/>
            </p:cNvPicPr>
            <p:nvPr/>
          </p:nvPicPr>
          <p:blipFill>
            <a:blip r:embed="rId2" cstate="print"/>
            <a:srcRect/>
            <a:stretch>
              <a:fillRect/>
            </a:stretch>
          </p:blipFill>
          <p:spPr bwMode="auto">
            <a:xfrm>
              <a:off x="2411760" y="692696"/>
              <a:ext cx="1355725" cy="1366838"/>
            </a:xfrm>
            <a:prstGeom prst="rect">
              <a:avLst/>
            </a:prstGeom>
            <a:noFill/>
            <a:ln w="9525">
              <a:noFill/>
              <a:miter lim="800000"/>
              <a:headEnd/>
              <a:tailEnd/>
            </a:ln>
          </p:spPr>
        </p:pic>
      </p:grpSp>
      <p:graphicFrame>
        <p:nvGraphicFramePr>
          <p:cNvPr id="9" name="Table 8"/>
          <p:cNvGraphicFramePr>
            <a:graphicFrameLocks noGrp="1"/>
          </p:cNvGraphicFramePr>
          <p:nvPr/>
        </p:nvGraphicFramePr>
        <p:xfrm>
          <a:off x="4932040" y="2420888"/>
          <a:ext cx="3744416" cy="4063999"/>
        </p:xfrm>
        <a:graphic>
          <a:graphicData uri="http://schemas.openxmlformats.org/drawingml/2006/table">
            <a:tbl>
              <a:tblPr/>
              <a:tblGrid>
                <a:gridCol w="1872208"/>
                <a:gridCol w="1872208"/>
              </a:tblGrid>
              <a:tr h="1326147">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147">
                <a:tc>
                  <a:txBody>
                    <a:bodyPr/>
                    <a:lstStyle/>
                    <a:p>
                      <a:pPr algn="l">
                        <a:spcAft>
                          <a:spcPts val="0"/>
                        </a:spcAft>
                      </a:pPr>
                      <a:endParaRPr lang="en-GB" sz="110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705">
                <a:tc>
                  <a:txBody>
                    <a:bodyPr/>
                    <a:lstStyle/>
                    <a:p>
                      <a:pPr algn="l">
                        <a:spcAft>
                          <a:spcPts val="0"/>
                        </a:spcAft>
                      </a:pPr>
                      <a:endParaRPr lang="en-GB" sz="110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100" dirty="0">
                        <a:latin typeface="Times New Roman"/>
                        <a:ea typeface="SimSu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5004048" y="188640"/>
            <a:ext cx="3587973" cy="2032486"/>
            <a:chOff x="179512" y="260648"/>
            <a:chExt cx="3587973" cy="2032486"/>
          </a:xfrm>
        </p:grpSpPr>
        <p:sp>
          <p:nvSpPr>
            <p:cNvPr id="12" name="TextBox 11"/>
            <p:cNvSpPr txBox="1"/>
            <p:nvPr/>
          </p:nvSpPr>
          <p:spPr>
            <a:xfrm>
              <a:off x="179512" y="260648"/>
              <a:ext cx="3312368" cy="369332"/>
            </a:xfrm>
            <a:prstGeom prst="rect">
              <a:avLst/>
            </a:prstGeom>
            <a:noFill/>
          </p:spPr>
          <p:txBody>
            <a:bodyPr wrap="square" rtlCol="0">
              <a:spAutoFit/>
            </a:bodyPr>
            <a:lstStyle/>
            <a:p>
              <a:pPr algn="ctr"/>
              <a:r>
                <a:rPr lang="en-GB" dirty="0" smtClean="0">
                  <a:latin typeface="Comic Sans MS" pitchFamily="66" charset="0"/>
                </a:rPr>
                <a:t>World Flag Beetle</a:t>
              </a:r>
              <a:endParaRPr lang="en-GB" dirty="0">
                <a:latin typeface="Comic Sans MS" pitchFamily="66" charset="0"/>
              </a:endParaRPr>
            </a:p>
          </p:txBody>
        </p:sp>
        <p:sp>
          <p:nvSpPr>
            <p:cNvPr id="13" name="TextBox 12"/>
            <p:cNvSpPr txBox="1"/>
            <p:nvPr/>
          </p:nvSpPr>
          <p:spPr>
            <a:xfrm>
              <a:off x="251520" y="692696"/>
              <a:ext cx="3312368" cy="1600438"/>
            </a:xfrm>
            <a:prstGeom prst="rect">
              <a:avLst/>
            </a:prstGeom>
            <a:noFill/>
          </p:spPr>
          <p:txBody>
            <a:bodyPr wrap="square" rtlCol="0">
              <a:spAutoFit/>
            </a:bodyPr>
            <a:lstStyle/>
            <a:p>
              <a:r>
                <a:rPr lang="en-GB" sz="1400" dirty="0" smtClean="0">
                  <a:latin typeface="Comic Sans MS" pitchFamily="66" charset="0"/>
                </a:rPr>
                <a:t>Roll a …</a:t>
              </a:r>
            </a:p>
            <a:p>
              <a:r>
                <a:rPr lang="en-GB" sz="1400" dirty="0" smtClean="0">
                  <a:latin typeface="Comic Sans MS" pitchFamily="66" charset="0"/>
                </a:rPr>
                <a:t>6 for the blue sky</a:t>
              </a:r>
            </a:p>
            <a:p>
              <a:r>
                <a:rPr lang="en-GB" sz="1400" dirty="0" smtClean="0">
                  <a:latin typeface="Comic Sans MS" pitchFamily="66" charset="0"/>
                </a:rPr>
                <a:t>5 for the gold sun</a:t>
              </a:r>
            </a:p>
            <a:p>
              <a:r>
                <a:rPr lang="en-GB" sz="1400" dirty="0" smtClean="0">
                  <a:latin typeface="Comic Sans MS" pitchFamily="66" charset="0"/>
                </a:rPr>
                <a:t>4 for the flame</a:t>
              </a:r>
            </a:p>
            <a:p>
              <a:r>
                <a:rPr lang="en-GB" sz="1400" dirty="0" smtClean="0">
                  <a:latin typeface="Comic Sans MS" pitchFamily="66" charset="0"/>
                </a:rPr>
                <a:t>3 for the trefoil leaves</a:t>
              </a:r>
            </a:p>
            <a:p>
              <a:r>
                <a:rPr lang="en-GB" sz="1400" dirty="0" smtClean="0">
                  <a:latin typeface="Comic Sans MS" pitchFamily="66" charset="0"/>
                </a:rPr>
                <a:t>2 for the stars</a:t>
              </a:r>
            </a:p>
            <a:p>
              <a:r>
                <a:rPr lang="en-GB" sz="1400" dirty="0" smtClean="0">
                  <a:latin typeface="Comic Sans MS" pitchFamily="66" charset="0"/>
                </a:rPr>
                <a:t>1 for the needle</a:t>
              </a:r>
              <a:endParaRPr lang="en-GB" sz="1400" dirty="0">
                <a:latin typeface="Comic Sans MS" pitchFamily="66" charset="0"/>
              </a:endParaRPr>
            </a:p>
          </p:txBody>
        </p:sp>
        <p:pic>
          <p:nvPicPr>
            <p:cNvPr id="14" name="Picture 4"/>
            <p:cNvPicPr>
              <a:picLocks noChangeAspect="1" noChangeArrowheads="1"/>
            </p:cNvPicPr>
            <p:nvPr/>
          </p:nvPicPr>
          <p:blipFill>
            <a:blip r:embed="rId2" cstate="print"/>
            <a:srcRect/>
            <a:stretch>
              <a:fillRect/>
            </a:stretch>
          </p:blipFill>
          <p:spPr bwMode="auto">
            <a:xfrm>
              <a:off x="2411760" y="692696"/>
              <a:ext cx="1355725" cy="1366838"/>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x Lodge "/>
          <p:cNvPicPr>
            <a:picLocks noChangeAspect="1" noChangeArrowheads="1"/>
          </p:cNvPicPr>
          <p:nvPr/>
        </p:nvPicPr>
        <p:blipFill>
          <a:blip r:embed="rId2" cstate="print"/>
          <a:srcRect/>
          <a:stretch>
            <a:fillRect/>
          </a:stretch>
        </p:blipFill>
        <p:spPr bwMode="auto">
          <a:xfrm>
            <a:off x="395536" y="322242"/>
            <a:ext cx="8208912" cy="6535758"/>
          </a:xfrm>
          <a:prstGeom prst="rect">
            <a:avLst/>
          </a:prstGeom>
          <a:noFill/>
        </p:spPr>
      </p:pic>
      <p:sp>
        <p:nvSpPr>
          <p:cNvPr id="3" name="Rectangle 2"/>
          <p:cNvSpPr/>
          <p:nvPr/>
        </p:nvSpPr>
        <p:spPr>
          <a:xfrm>
            <a:off x="4860032" y="4581128"/>
            <a:ext cx="3401764" cy="1754326"/>
          </a:xfrm>
          <a:prstGeom prst="rect">
            <a:avLst/>
          </a:prstGeom>
          <a:noFill/>
        </p:spPr>
        <p:txBody>
          <a:bodyPr wrap="none" lIns="91440" tIns="45720" rIns="91440" bIns="45720">
            <a:spAutoFit/>
          </a:bodyPr>
          <a:lstStyle/>
          <a:p>
            <a:pPr algn="ctr"/>
            <a:r>
              <a:rPr lang="en-US" sz="5400" b="1" cap="none" spc="300" dirty="0" err="1" smtClean="0">
                <a:ln w="11430" cmpd="sng">
                  <a:solidFill>
                    <a:schemeClr val="tx1"/>
                  </a:solidFill>
                  <a:prstDash val="solid"/>
                  <a:miter lim="800000"/>
                </a:ln>
                <a:solidFill>
                  <a:srgbClr val="00B0F0"/>
                </a:solidFill>
                <a:effectLst>
                  <a:glow rad="45500">
                    <a:schemeClr val="accent1">
                      <a:satMod val="220000"/>
                      <a:alpha val="35000"/>
                    </a:schemeClr>
                  </a:glow>
                </a:effectLst>
              </a:rPr>
              <a:t>Pax</a:t>
            </a:r>
            <a:r>
              <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 Lodge</a:t>
            </a:r>
          </a:p>
          <a:p>
            <a:pPr algn="ctr"/>
            <a:r>
              <a:rPr lang="en-US" sz="5400" b="1"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London</a:t>
            </a:r>
            <a:endParaRPr lang="en-US" sz="5400" b="1" cap="none" spc="300" dirty="0">
              <a:ln w="11430" cmpd="sng">
                <a:solidFill>
                  <a:schemeClr val="tx1"/>
                </a:solidFill>
                <a:prstDash val="solid"/>
                <a:miter lim="800000"/>
              </a:ln>
              <a:solidFill>
                <a:srgbClr val="00B0F0"/>
              </a:solidFill>
              <a:effectLst>
                <a:glow rad="45500">
                  <a:schemeClr val="accent1">
                    <a:satMod val="220000"/>
                    <a:alpha val="35000"/>
                  </a:schemeClr>
                </a:glo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1.gstatic.com/images?q=tbn:ANd9GcSsvO7YMq3PlMEHt0hS-NHwRwHgDqWTXqmiQojft4LgP2nGj9wG">
            <a:hlinkClick r:id="rId2"/>
          </p:cNvPr>
          <p:cNvPicPr>
            <a:picLocks noChangeAspect="1" noChangeArrowheads="1"/>
          </p:cNvPicPr>
          <p:nvPr/>
        </p:nvPicPr>
        <p:blipFill>
          <a:blip r:embed="rId3" cstate="print"/>
          <a:srcRect/>
          <a:stretch>
            <a:fillRect/>
          </a:stretch>
        </p:blipFill>
        <p:spPr bwMode="auto">
          <a:xfrm>
            <a:off x="539552" y="332656"/>
            <a:ext cx="8001000" cy="5133976"/>
          </a:xfrm>
          <a:prstGeom prst="rect">
            <a:avLst/>
          </a:prstGeom>
          <a:noFill/>
        </p:spPr>
      </p:pic>
      <p:sp>
        <p:nvSpPr>
          <p:cNvPr id="4" name="Rectangle 3"/>
          <p:cNvSpPr/>
          <p:nvPr/>
        </p:nvSpPr>
        <p:spPr>
          <a:xfrm>
            <a:off x="251520" y="5445224"/>
            <a:ext cx="8352928"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Our Chalet</a:t>
            </a:r>
            <a:r>
              <a:rPr lang="en-US" sz="5400" b="1"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 - Switzerland</a:t>
            </a:r>
            <a:endPar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uilding"/>
          <p:cNvPicPr>
            <a:picLocks noChangeAspect="1" noChangeArrowheads="1"/>
          </p:cNvPicPr>
          <p:nvPr/>
        </p:nvPicPr>
        <p:blipFill>
          <a:blip r:embed="rId2" cstate="print"/>
          <a:srcRect/>
          <a:stretch>
            <a:fillRect/>
          </a:stretch>
        </p:blipFill>
        <p:spPr bwMode="auto">
          <a:xfrm>
            <a:off x="395536" y="260648"/>
            <a:ext cx="8280920" cy="6241135"/>
          </a:xfrm>
          <a:prstGeom prst="rect">
            <a:avLst/>
          </a:prstGeom>
          <a:noFill/>
        </p:spPr>
      </p:pic>
      <p:sp>
        <p:nvSpPr>
          <p:cNvPr id="3" name="Rectangle 2"/>
          <p:cNvSpPr/>
          <p:nvPr/>
        </p:nvSpPr>
        <p:spPr>
          <a:xfrm>
            <a:off x="323528" y="260648"/>
            <a:ext cx="8352928" cy="923330"/>
          </a:xfrm>
          <a:prstGeom prst="rect">
            <a:avLst/>
          </a:prstGeom>
          <a:noFill/>
        </p:spPr>
        <p:txBody>
          <a:bodyPr wrap="square" lIns="91440" tIns="45720" rIns="91440" bIns="45720">
            <a:spAutoFit/>
          </a:bodyPr>
          <a:lstStyle/>
          <a:p>
            <a:pPr algn="ctr"/>
            <a:r>
              <a:rPr lang="en-US" sz="5400" b="1" cap="none" spc="300" dirty="0" err="1" smtClean="0">
                <a:ln w="11430" cmpd="sng">
                  <a:solidFill>
                    <a:schemeClr val="tx1"/>
                  </a:solidFill>
                  <a:prstDash val="solid"/>
                  <a:miter lim="800000"/>
                </a:ln>
                <a:solidFill>
                  <a:srgbClr val="00B0F0"/>
                </a:solidFill>
                <a:effectLst>
                  <a:glow rad="45500">
                    <a:schemeClr val="accent1">
                      <a:satMod val="220000"/>
                      <a:alpha val="35000"/>
                    </a:schemeClr>
                  </a:glow>
                </a:effectLst>
              </a:rPr>
              <a:t>Sangam</a:t>
            </a:r>
            <a:r>
              <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 </a:t>
            </a:r>
            <a:r>
              <a:rPr lang="en-US" sz="5400" b="1"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 India</a:t>
            </a:r>
            <a:endPar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1.gstatic.com/images?q=tbn:ANd9GcQ47rQF_EwcoaI6dItnUKbVYVKOcE7ZPk-tpFI-cUEV17HYi5Tm">
            <a:hlinkClick r:id="rId2"/>
          </p:cNvPr>
          <p:cNvPicPr>
            <a:picLocks noChangeAspect="1" noChangeArrowheads="1"/>
          </p:cNvPicPr>
          <p:nvPr/>
        </p:nvPicPr>
        <p:blipFill>
          <a:blip r:embed="rId3" cstate="print"/>
          <a:srcRect/>
          <a:stretch>
            <a:fillRect/>
          </a:stretch>
        </p:blipFill>
        <p:spPr bwMode="auto">
          <a:xfrm>
            <a:off x="251520" y="260648"/>
            <a:ext cx="8424936" cy="6318702"/>
          </a:xfrm>
          <a:prstGeom prst="rect">
            <a:avLst/>
          </a:prstGeom>
          <a:noFill/>
        </p:spPr>
      </p:pic>
      <p:sp>
        <p:nvSpPr>
          <p:cNvPr id="3" name="Rectangle 2"/>
          <p:cNvSpPr/>
          <p:nvPr/>
        </p:nvSpPr>
        <p:spPr>
          <a:xfrm>
            <a:off x="323528" y="260648"/>
            <a:ext cx="8352928"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tx1"/>
                  </a:solidFill>
                  <a:prstDash val="solid"/>
                  <a:miter lim="800000"/>
                </a:ln>
                <a:solidFill>
                  <a:srgbClr val="00B0F0"/>
                </a:solidFill>
                <a:effectLst>
                  <a:glow rad="45500">
                    <a:schemeClr val="accent1">
                      <a:satMod val="220000"/>
                      <a:alpha val="35000"/>
                    </a:schemeClr>
                  </a:glow>
                </a:effectLst>
              </a:rPr>
              <a:t>Our Cabana - Mexico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3.bp.blogspot.com/--qftvNxinU4/UGiWvQbfDLI/AAAAAAAAA8k/APJ7U7RmBKw/s640/4World+Centers+cootie+catcher+.jpg"/>
          <p:cNvPicPr>
            <a:picLocks noChangeAspect="1" noChangeArrowheads="1"/>
          </p:cNvPicPr>
          <p:nvPr/>
        </p:nvPicPr>
        <p:blipFill>
          <a:blip r:embed="rId2" cstate="print"/>
          <a:srcRect/>
          <a:stretch>
            <a:fillRect/>
          </a:stretch>
        </p:blipFill>
        <p:spPr bwMode="auto">
          <a:xfrm>
            <a:off x="1187624" y="0"/>
            <a:ext cx="6660232" cy="68310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ody Outline from familycrafts.about.com">
            <a:hlinkClick r:id="rId2" tooltip="Body Outline from familycrafts.about.com"/>
          </p:cNvPr>
          <p:cNvPicPr>
            <a:picLocks noChangeAspect="1" noChangeArrowheads="1"/>
          </p:cNvPicPr>
          <p:nvPr/>
        </p:nvPicPr>
        <p:blipFill>
          <a:blip r:embed="rId3" cstate="print"/>
          <a:srcRect/>
          <a:stretch>
            <a:fillRect/>
          </a:stretch>
        </p:blipFill>
        <p:spPr bwMode="auto">
          <a:xfrm rot="16200000">
            <a:off x="2157951" y="-892752"/>
            <a:ext cx="5112568" cy="88595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lt;b&gt;No match for TITLE in published_org_national_uniform&lt;/b&gt;"/>
          <p:cNvPicPr>
            <a:picLocks noChangeAspect="1" noChangeArrowheads="1"/>
          </p:cNvPicPr>
          <p:nvPr/>
        </p:nvPicPr>
        <p:blipFill>
          <a:blip r:embed="rId2" cstate="print"/>
          <a:srcRect/>
          <a:stretch>
            <a:fillRect/>
          </a:stretch>
        </p:blipFill>
        <p:spPr bwMode="auto">
          <a:xfrm>
            <a:off x="179512" y="188640"/>
            <a:ext cx="3810000" cy="2533651"/>
          </a:xfrm>
          <a:prstGeom prst="rect">
            <a:avLst/>
          </a:prstGeom>
          <a:noFill/>
        </p:spPr>
      </p:pic>
      <p:sp>
        <p:nvSpPr>
          <p:cNvPr id="3" name="TextBox 2"/>
          <p:cNvSpPr txBox="1"/>
          <p:nvPr/>
        </p:nvSpPr>
        <p:spPr>
          <a:xfrm>
            <a:off x="251520" y="2204864"/>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Taiwan</a:t>
            </a:r>
            <a:endParaRPr lang="en-GB" dirty="0">
              <a:latin typeface="Comic Sans MS" pitchFamily="66" charset="0"/>
            </a:endParaRPr>
          </a:p>
        </p:txBody>
      </p:sp>
      <p:pic>
        <p:nvPicPr>
          <p:cNvPr id="32772" name="Picture 4" descr="&lt;b&gt;No match for TITLE in published_org_national_uniform&lt;/b&gt;"/>
          <p:cNvPicPr>
            <a:picLocks noChangeAspect="1" noChangeArrowheads="1"/>
          </p:cNvPicPr>
          <p:nvPr/>
        </p:nvPicPr>
        <p:blipFill>
          <a:blip r:embed="rId3" cstate="print"/>
          <a:srcRect/>
          <a:stretch>
            <a:fillRect/>
          </a:stretch>
        </p:blipFill>
        <p:spPr bwMode="auto">
          <a:xfrm>
            <a:off x="179512" y="2924944"/>
            <a:ext cx="2232248" cy="3331713"/>
          </a:xfrm>
          <a:prstGeom prst="rect">
            <a:avLst/>
          </a:prstGeom>
          <a:noFill/>
        </p:spPr>
      </p:pic>
      <p:sp>
        <p:nvSpPr>
          <p:cNvPr id="5" name="TextBox 4"/>
          <p:cNvSpPr txBox="1"/>
          <p:nvPr/>
        </p:nvSpPr>
        <p:spPr>
          <a:xfrm>
            <a:off x="467544" y="5733256"/>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Ghana</a:t>
            </a:r>
            <a:endParaRPr lang="en-GB" dirty="0">
              <a:latin typeface="Comic Sans MS" pitchFamily="66" charset="0"/>
            </a:endParaRPr>
          </a:p>
        </p:txBody>
      </p:sp>
      <p:pic>
        <p:nvPicPr>
          <p:cNvPr id="32774" name="Picture 6" descr="&lt;b&gt;No match for TITLE in published_org_national_uniform&lt;/b&gt;"/>
          <p:cNvPicPr>
            <a:picLocks noChangeAspect="1" noChangeArrowheads="1"/>
          </p:cNvPicPr>
          <p:nvPr/>
        </p:nvPicPr>
        <p:blipFill>
          <a:blip r:embed="rId4" cstate="print"/>
          <a:srcRect/>
          <a:stretch>
            <a:fillRect/>
          </a:stretch>
        </p:blipFill>
        <p:spPr bwMode="auto">
          <a:xfrm>
            <a:off x="4499992" y="188640"/>
            <a:ext cx="3672407" cy="2448272"/>
          </a:xfrm>
          <a:prstGeom prst="rect">
            <a:avLst/>
          </a:prstGeom>
          <a:noFill/>
        </p:spPr>
      </p:pic>
      <p:sp>
        <p:nvSpPr>
          <p:cNvPr id="7" name="TextBox 6"/>
          <p:cNvSpPr txBox="1"/>
          <p:nvPr/>
        </p:nvSpPr>
        <p:spPr>
          <a:xfrm>
            <a:off x="6588224" y="2132856"/>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Barbados</a:t>
            </a:r>
            <a:endParaRPr lang="en-GB" dirty="0">
              <a:latin typeface="Comic Sans MS" pitchFamily="66" charset="0"/>
            </a:endParaRPr>
          </a:p>
        </p:txBody>
      </p:sp>
      <p:pic>
        <p:nvPicPr>
          <p:cNvPr id="32776" name="Picture 8" descr="&lt;b&gt;No match for TITLE in published_org_national_uniform&lt;/b&gt;"/>
          <p:cNvPicPr>
            <a:picLocks noChangeAspect="1" noChangeArrowheads="1"/>
          </p:cNvPicPr>
          <p:nvPr/>
        </p:nvPicPr>
        <p:blipFill>
          <a:blip r:embed="rId5" cstate="print"/>
          <a:srcRect/>
          <a:stretch>
            <a:fillRect/>
          </a:stretch>
        </p:blipFill>
        <p:spPr bwMode="auto">
          <a:xfrm>
            <a:off x="2627784" y="2924944"/>
            <a:ext cx="3228975" cy="3200401"/>
          </a:xfrm>
          <a:prstGeom prst="rect">
            <a:avLst/>
          </a:prstGeom>
          <a:noFill/>
        </p:spPr>
      </p:pic>
      <p:sp>
        <p:nvSpPr>
          <p:cNvPr id="9" name="TextBox 8"/>
          <p:cNvSpPr txBox="1"/>
          <p:nvPr/>
        </p:nvSpPr>
        <p:spPr>
          <a:xfrm>
            <a:off x="2771800" y="5661248"/>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Ireland</a:t>
            </a:r>
            <a:endParaRPr lang="en-GB" dirty="0">
              <a:latin typeface="Comic Sans MS" pitchFamily="66" charset="0"/>
            </a:endParaRPr>
          </a:p>
        </p:txBody>
      </p:sp>
      <p:pic>
        <p:nvPicPr>
          <p:cNvPr id="11" name="Picture 7" descr="http://www.rcinet.ca/english/illustration/htmleditor/GIRL%20GUIDES.JPG"/>
          <p:cNvPicPr>
            <a:picLocks noChangeAspect="1" noChangeArrowheads="1"/>
          </p:cNvPicPr>
          <p:nvPr/>
        </p:nvPicPr>
        <p:blipFill>
          <a:blip r:embed="rId6" cstate="print"/>
          <a:srcRect l="21826" t="13840" r="55914"/>
          <a:stretch>
            <a:fillRect/>
          </a:stretch>
        </p:blipFill>
        <p:spPr bwMode="auto">
          <a:xfrm>
            <a:off x="6156176" y="2924944"/>
            <a:ext cx="1944216" cy="3724298"/>
          </a:xfrm>
          <a:prstGeom prst="rect">
            <a:avLst/>
          </a:prstGeom>
          <a:noFill/>
        </p:spPr>
      </p:pic>
      <p:sp>
        <p:nvSpPr>
          <p:cNvPr id="12" name="TextBox 11"/>
          <p:cNvSpPr txBox="1"/>
          <p:nvPr/>
        </p:nvSpPr>
        <p:spPr>
          <a:xfrm>
            <a:off x="6372200" y="6165304"/>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Canada</a:t>
            </a:r>
            <a:endParaRPr lang="en-GB"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latin typeface="Comic Sans MS" pitchFamily="66" charset="0"/>
              </a:rPr>
              <a:t>Contents</a:t>
            </a:r>
            <a:endParaRPr lang="en-GB" dirty="0">
              <a:latin typeface="Comic Sans MS" pitchFamily="66" charset="0"/>
            </a:endParaRPr>
          </a:p>
        </p:txBody>
      </p:sp>
      <p:sp>
        <p:nvSpPr>
          <p:cNvPr id="3" name="Content Placeholder 2"/>
          <p:cNvSpPr>
            <a:spLocks noGrp="1"/>
          </p:cNvSpPr>
          <p:nvPr>
            <p:ph idx="1"/>
          </p:nvPr>
        </p:nvSpPr>
        <p:spPr>
          <a:xfrm>
            <a:off x="457200" y="1052736"/>
            <a:ext cx="8229600" cy="5544616"/>
          </a:xfrm>
        </p:spPr>
        <p:txBody>
          <a:bodyPr>
            <a:normAutofit/>
          </a:bodyPr>
          <a:lstStyle/>
          <a:p>
            <a:pPr>
              <a:buNone/>
            </a:pPr>
            <a:r>
              <a:rPr lang="en-GB" sz="1800" dirty="0" smtClean="0">
                <a:latin typeface="Comic Sans MS" pitchFamily="66" charset="0"/>
                <a:cs typeface="Arial" pitchFamily="34" charset="0"/>
              </a:rPr>
              <a:t>Slide 3 – World Flags Game, girls can either work on their own or in a team. They have to find the flags hidden around the room and write the name of the country on their answer sheet.</a:t>
            </a:r>
          </a:p>
          <a:p>
            <a:pPr>
              <a:buNone/>
            </a:pPr>
            <a:r>
              <a:rPr lang="en-GB" sz="1800" dirty="0" smtClean="0">
                <a:latin typeface="Comic Sans MS" pitchFamily="66" charset="0"/>
                <a:cs typeface="Arial" pitchFamily="34" charset="0"/>
              </a:rPr>
              <a:t>Slide 7 – Information about Brownies in 4 different countries, Canada, Ireland (we picked this because we are joint Church of England and Roman Catholic unit which would not happen in Ireland), Kenya and New Zealand.  The girls could use this to make their own posters / information booklets. </a:t>
            </a:r>
          </a:p>
          <a:p>
            <a:pPr>
              <a:buNone/>
            </a:pPr>
            <a:r>
              <a:rPr lang="en-GB" sz="1800" dirty="0" smtClean="0">
                <a:latin typeface="Comic Sans MS" pitchFamily="66" charset="0"/>
                <a:cs typeface="Arial" pitchFamily="34" charset="0"/>
              </a:rPr>
              <a:t>Slide 11 – The meanings of the world trefoil</a:t>
            </a:r>
          </a:p>
          <a:p>
            <a:pPr>
              <a:buNone/>
            </a:pPr>
            <a:r>
              <a:rPr lang="en-GB" sz="1800" dirty="0" smtClean="0">
                <a:latin typeface="Comic Sans MS" pitchFamily="66" charset="0"/>
                <a:cs typeface="Arial" pitchFamily="34" charset="0"/>
              </a:rPr>
              <a:t>Slide 12 – World trefoil beetle game score cards</a:t>
            </a:r>
          </a:p>
          <a:p>
            <a:pPr>
              <a:buNone/>
            </a:pPr>
            <a:r>
              <a:rPr lang="en-GB" sz="1800" dirty="0" smtClean="0">
                <a:latin typeface="Comic Sans MS" pitchFamily="66" charset="0"/>
                <a:cs typeface="Arial" pitchFamily="34" charset="0"/>
              </a:rPr>
              <a:t>Slide 13 – Images of the 4 world centres </a:t>
            </a:r>
          </a:p>
          <a:p>
            <a:pPr>
              <a:buNone/>
            </a:pPr>
            <a:r>
              <a:rPr lang="en-GB" sz="1800" dirty="0" smtClean="0">
                <a:latin typeface="Comic Sans MS" pitchFamily="66" charset="0"/>
                <a:cs typeface="Arial" pitchFamily="34" charset="0"/>
              </a:rPr>
              <a:t>Slide 17 – Learn facts about the world centres with this foldable fortune teller, just cut it out and fold. </a:t>
            </a:r>
          </a:p>
          <a:p>
            <a:pPr>
              <a:buNone/>
            </a:pPr>
            <a:r>
              <a:rPr lang="en-GB" sz="1800" dirty="0" smtClean="0">
                <a:latin typeface="Comic Sans MS" pitchFamily="66" charset="0"/>
                <a:cs typeface="Arial" pitchFamily="34" charset="0"/>
              </a:rPr>
              <a:t>Slide 18 – Doll outline which girls can use to decorate with uniforms. </a:t>
            </a:r>
          </a:p>
          <a:p>
            <a:pPr>
              <a:buNone/>
            </a:pPr>
            <a:r>
              <a:rPr lang="en-GB" sz="1800" dirty="0" smtClean="0">
                <a:latin typeface="Comic Sans MS" pitchFamily="66" charset="0"/>
                <a:cs typeface="Arial" pitchFamily="34" charset="0"/>
              </a:rPr>
              <a:t>Slide 19 – Selection of images to show different Brownie uniforms, most are taken from the WAGGGS site. </a:t>
            </a:r>
          </a:p>
          <a:p>
            <a:pPr>
              <a:buNone/>
            </a:pPr>
            <a:r>
              <a:rPr lang="en-GB" sz="1800" dirty="0" smtClean="0">
                <a:latin typeface="Comic Sans MS" pitchFamily="66" charset="0"/>
                <a:cs typeface="Arial" pitchFamily="34" charset="0"/>
              </a:rPr>
              <a:t>Slide 22 – Template for postcard</a:t>
            </a:r>
          </a:p>
          <a:p>
            <a:pPr>
              <a:buNone/>
            </a:pPr>
            <a:endParaRPr lang="en-GB" sz="1800" dirty="0">
              <a:latin typeface="Comic Sans MS" pitchFamily="66"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QzxoxwQ1xPNXl7kcBrRrW9x_hNjw2rbdkiug_AqEPiPbVA4T7K">
            <a:hlinkClick r:id="rId2"/>
          </p:cNvPr>
          <p:cNvPicPr>
            <a:picLocks noChangeAspect="1" noChangeArrowheads="1"/>
          </p:cNvPicPr>
          <p:nvPr/>
        </p:nvPicPr>
        <p:blipFill>
          <a:blip r:embed="rId3" cstate="print"/>
          <a:srcRect/>
          <a:stretch>
            <a:fillRect/>
          </a:stretch>
        </p:blipFill>
        <p:spPr bwMode="auto">
          <a:xfrm>
            <a:off x="251520" y="260648"/>
            <a:ext cx="2262258" cy="3187080"/>
          </a:xfrm>
          <a:prstGeom prst="rect">
            <a:avLst/>
          </a:prstGeom>
          <a:noFill/>
        </p:spPr>
      </p:pic>
      <p:sp>
        <p:nvSpPr>
          <p:cNvPr id="3" name="TextBox 2"/>
          <p:cNvSpPr txBox="1"/>
          <p:nvPr/>
        </p:nvSpPr>
        <p:spPr>
          <a:xfrm>
            <a:off x="539552" y="2852936"/>
            <a:ext cx="1512168" cy="369332"/>
          </a:xfrm>
          <a:prstGeom prst="rect">
            <a:avLst/>
          </a:prstGeom>
          <a:solidFill>
            <a:schemeClr val="bg1"/>
          </a:solidFill>
        </p:spPr>
        <p:txBody>
          <a:bodyPr wrap="square" rtlCol="0">
            <a:spAutoFit/>
          </a:bodyPr>
          <a:lstStyle/>
          <a:p>
            <a:pPr algn="ctr"/>
            <a:r>
              <a:rPr lang="en-GB" dirty="0" smtClean="0">
                <a:latin typeface="Comic Sans MS" pitchFamily="66" charset="0"/>
              </a:rPr>
              <a:t>Kenya</a:t>
            </a:r>
            <a:endParaRPr lang="en-GB" dirty="0">
              <a:latin typeface="Comic Sans MS" pitchFamily="66" charset="0"/>
            </a:endParaRPr>
          </a:p>
        </p:txBody>
      </p:sp>
      <p:pic>
        <p:nvPicPr>
          <p:cNvPr id="4" name="Picture 10" descr="http://t2.gstatic.com/images?q=tbn:ANd9GcQrG4NznnHnj2SYfG8EJ2RwCIlIda7SQ7qWJxKIXmj06xb69t_L">
            <a:hlinkClick r:id="rId4"/>
          </p:cNvPr>
          <p:cNvPicPr>
            <a:picLocks noChangeAspect="1" noChangeArrowheads="1"/>
          </p:cNvPicPr>
          <p:nvPr/>
        </p:nvPicPr>
        <p:blipFill>
          <a:blip r:embed="rId5" cstate="print"/>
          <a:srcRect/>
          <a:stretch>
            <a:fillRect/>
          </a:stretch>
        </p:blipFill>
        <p:spPr bwMode="auto">
          <a:xfrm>
            <a:off x="251520" y="3645024"/>
            <a:ext cx="3350986" cy="2232248"/>
          </a:xfrm>
          <a:prstGeom prst="rect">
            <a:avLst/>
          </a:prstGeom>
          <a:noFill/>
        </p:spPr>
      </p:pic>
      <p:sp>
        <p:nvSpPr>
          <p:cNvPr id="5" name="TextBox 4"/>
          <p:cNvSpPr txBox="1"/>
          <p:nvPr/>
        </p:nvSpPr>
        <p:spPr>
          <a:xfrm>
            <a:off x="395536" y="5517232"/>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New Zealand</a:t>
            </a:r>
            <a:endParaRPr lang="en-GB" dirty="0">
              <a:latin typeface="Comic Sans MS" pitchFamily="66" charset="0"/>
            </a:endParaRPr>
          </a:p>
        </p:txBody>
      </p:sp>
      <p:pic>
        <p:nvPicPr>
          <p:cNvPr id="33794" name="Picture 2" descr="&lt;b&gt;No match for TITLE in published_org_national_uniform&lt;/b&gt;"/>
          <p:cNvPicPr>
            <a:picLocks noChangeAspect="1" noChangeArrowheads="1"/>
          </p:cNvPicPr>
          <p:nvPr/>
        </p:nvPicPr>
        <p:blipFill>
          <a:blip r:embed="rId6" cstate="print"/>
          <a:srcRect t="20467"/>
          <a:stretch>
            <a:fillRect/>
          </a:stretch>
        </p:blipFill>
        <p:spPr bwMode="auto">
          <a:xfrm>
            <a:off x="2627784" y="188640"/>
            <a:ext cx="3384376" cy="2691680"/>
          </a:xfrm>
          <a:prstGeom prst="rect">
            <a:avLst/>
          </a:prstGeom>
          <a:noFill/>
        </p:spPr>
      </p:pic>
      <p:sp>
        <p:nvSpPr>
          <p:cNvPr id="7" name="TextBox 6"/>
          <p:cNvSpPr txBox="1"/>
          <p:nvPr/>
        </p:nvSpPr>
        <p:spPr>
          <a:xfrm>
            <a:off x="3419872" y="2492896"/>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Australia</a:t>
            </a:r>
            <a:endParaRPr lang="en-GB" dirty="0">
              <a:latin typeface="Comic Sans MS" pitchFamily="66" charset="0"/>
            </a:endParaRPr>
          </a:p>
        </p:txBody>
      </p:sp>
      <p:pic>
        <p:nvPicPr>
          <p:cNvPr id="33798" name="Picture 6" descr="&lt;b&gt;No match for TITLE in published_org_national_uniform&lt;/b&gt;"/>
          <p:cNvPicPr>
            <a:picLocks noChangeAspect="1" noChangeArrowheads="1"/>
          </p:cNvPicPr>
          <p:nvPr/>
        </p:nvPicPr>
        <p:blipFill>
          <a:blip r:embed="rId7" cstate="print"/>
          <a:srcRect t="13581" b="13989"/>
          <a:stretch>
            <a:fillRect/>
          </a:stretch>
        </p:blipFill>
        <p:spPr bwMode="auto">
          <a:xfrm>
            <a:off x="6084168" y="260648"/>
            <a:ext cx="2880320" cy="2086220"/>
          </a:xfrm>
          <a:prstGeom prst="rect">
            <a:avLst/>
          </a:prstGeom>
          <a:noFill/>
        </p:spPr>
      </p:pic>
      <p:sp>
        <p:nvSpPr>
          <p:cNvPr id="11" name="TextBox 10"/>
          <p:cNvSpPr txBox="1"/>
          <p:nvPr/>
        </p:nvSpPr>
        <p:spPr>
          <a:xfrm>
            <a:off x="6588224" y="1844824"/>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Malta</a:t>
            </a:r>
            <a:endParaRPr lang="en-GB" dirty="0">
              <a:latin typeface="Comic Sans MS" pitchFamily="66" charset="0"/>
            </a:endParaRPr>
          </a:p>
        </p:txBody>
      </p:sp>
      <p:pic>
        <p:nvPicPr>
          <p:cNvPr id="33802" name="Picture 10" descr="&lt;b&gt;No match for TITLE in published_org_national_uniform&lt;/b&gt;"/>
          <p:cNvPicPr>
            <a:picLocks noChangeAspect="1" noChangeArrowheads="1"/>
          </p:cNvPicPr>
          <p:nvPr/>
        </p:nvPicPr>
        <p:blipFill>
          <a:blip r:embed="rId8" cstate="print"/>
          <a:srcRect l="9062" r="12977"/>
          <a:stretch>
            <a:fillRect/>
          </a:stretch>
        </p:blipFill>
        <p:spPr bwMode="auto">
          <a:xfrm>
            <a:off x="6300192" y="2492896"/>
            <a:ext cx="2619794" cy="2520280"/>
          </a:xfrm>
          <a:prstGeom prst="rect">
            <a:avLst/>
          </a:prstGeom>
          <a:noFill/>
        </p:spPr>
      </p:pic>
      <p:sp>
        <p:nvSpPr>
          <p:cNvPr id="13" name="TextBox 12"/>
          <p:cNvSpPr txBox="1"/>
          <p:nvPr/>
        </p:nvSpPr>
        <p:spPr>
          <a:xfrm>
            <a:off x="6732240" y="4581128"/>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Cyprus</a:t>
            </a:r>
            <a:endParaRPr lang="en-GB" dirty="0">
              <a:latin typeface="Comic Sans MS" pitchFamily="66" charset="0"/>
            </a:endParaRPr>
          </a:p>
        </p:txBody>
      </p:sp>
      <p:pic>
        <p:nvPicPr>
          <p:cNvPr id="33804" name="Picture 12" descr="&lt;b&gt;No match for TITLE in published_org_national_uniform&lt;/b&gt;"/>
          <p:cNvPicPr>
            <a:picLocks noChangeAspect="1" noChangeArrowheads="1"/>
          </p:cNvPicPr>
          <p:nvPr/>
        </p:nvPicPr>
        <p:blipFill>
          <a:blip r:embed="rId9" cstate="print"/>
          <a:srcRect/>
          <a:stretch>
            <a:fillRect/>
          </a:stretch>
        </p:blipFill>
        <p:spPr bwMode="auto">
          <a:xfrm>
            <a:off x="3779912" y="3068960"/>
            <a:ext cx="2384669" cy="3573016"/>
          </a:xfrm>
          <a:prstGeom prst="rect">
            <a:avLst/>
          </a:prstGeom>
          <a:noFill/>
        </p:spPr>
      </p:pic>
      <p:sp>
        <p:nvSpPr>
          <p:cNvPr id="15" name="TextBox 14"/>
          <p:cNvSpPr txBox="1"/>
          <p:nvPr/>
        </p:nvSpPr>
        <p:spPr>
          <a:xfrm>
            <a:off x="4211960" y="6237312"/>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Hong Kong</a:t>
            </a:r>
            <a:endParaRPr lang="en-GB"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t;b&gt;No match for TITLE in published_org_national_uniform&lt;/b&gt;"/>
          <p:cNvPicPr>
            <a:picLocks noChangeAspect="1" noChangeArrowheads="1"/>
          </p:cNvPicPr>
          <p:nvPr/>
        </p:nvPicPr>
        <p:blipFill>
          <a:blip r:embed="rId2" cstate="print"/>
          <a:srcRect/>
          <a:stretch>
            <a:fillRect/>
          </a:stretch>
        </p:blipFill>
        <p:spPr bwMode="auto">
          <a:xfrm>
            <a:off x="251520" y="260648"/>
            <a:ext cx="3333750" cy="2495551"/>
          </a:xfrm>
          <a:prstGeom prst="rect">
            <a:avLst/>
          </a:prstGeom>
          <a:noFill/>
        </p:spPr>
      </p:pic>
      <p:sp>
        <p:nvSpPr>
          <p:cNvPr id="3" name="TextBox 2"/>
          <p:cNvSpPr txBox="1"/>
          <p:nvPr/>
        </p:nvSpPr>
        <p:spPr>
          <a:xfrm>
            <a:off x="899592" y="2276872"/>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Singapore</a:t>
            </a:r>
            <a:endParaRPr lang="en-GB" dirty="0">
              <a:latin typeface="Comic Sans MS" pitchFamily="66" charset="0"/>
            </a:endParaRPr>
          </a:p>
        </p:txBody>
      </p:sp>
      <p:pic>
        <p:nvPicPr>
          <p:cNvPr id="34820" name="Picture 4" descr="http://www.sangamworldcentre.org/shared/uploads/wysiwyg/Image/world_Centres/sangam/About/bulbul.JPG"/>
          <p:cNvPicPr>
            <a:picLocks noChangeAspect="1" noChangeArrowheads="1"/>
          </p:cNvPicPr>
          <p:nvPr/>
        </p:nvPicPr>
        <p:blipFill>
          <a:blip r:embed="rId3" cstate="print"/>
          <a:srcRect/>
          <a:stretch>
            <a:fillRect/>
          </a:stretch>
        </p:blipFill>
        <p:spPr bwMode="auto">
          <a:xfrm>
            <a:off x="395536" y="2996951"/>
            <a:ext cx="2304256" cy="3299697"/>
          </a:xfrm>
          <a:prstGeom prst="rect">
            <a:avLst/>
          </a:prstGeom>
          <a:noFill/>
        </p:spPr>
      </p:pic>
      <p:sp>
        <p:nvSpPr>
          <p:cNvPr id="5" name="TextBox 4"/>
          <p:cNvSpPr txBox="1"/>
          <p:nvPr/>
        </p:nvSpPr>
        <p:spPr>
          <a:xfrm>
            <a:off x="539552" y="5805264"/>
            <a:ext cx="1872208" cy="369332"/>
          </a:xfrm>
          <a:prstGeom prst="rect">
            <a:avLst/>
          </a:prstGeom>
          <a:solidFill>
            <a:schemeClr val="bg1"/>
          </a:solidFill>
        </p:spPr>
        <p:txBody>
          <a:bodyPr wrap="square" rtlCol="0">
            <a:spAutoFit/>
          </a:bodyPr>
          <a:lstStyle/>
          <a:p>
            <a:pPr algn="ctr"/>
            <a:r>
              <a:rPr lang="en-GB" dirty="0" err="1" smtClean="0">
                <a:latin typeface="Comic Sans MS" pitchFamily="66" charset="0"/>
              </a:rPr>
              <a:t>Bharat</a:t>
            </a:r>
            <a:r>
              <a:rPr lang="en-GB" dirty="0" smtClean="0">
                <a:latin typeface="Comic Sans MS" pitchFamily="66" charset="0"/>
              </a:rPr>
              <a:t> - India</a:t>
            </a:r>
            <a:endParaRPr lang="en-GB" dirty="0">
              <a:latin typeface="Comic Sans MS" pitchFamily="66" charset="0"/>
            </a:endParaRPr>
          </a:p>
        </p:txBody>
      </p:sp>
      <p:pic>
        <p:nvPicPr>
          <p:cNvPr id="34822" name="Picture 6" descr="http://www.sussexvalves.com/4thgg/stluciaguides/Images/Uniform/PB170020b.jpg"/>
          <p:cNvPicPr>
            <a:picLocks noChangeAspect="1" noChangeArrowheads="1"/>
          </p:cNvPicPr>
          <p:nvPr/>
        </p:nvPicPr>
        <p:blipFill>
          <a:blip r:embed="rId4" cstate="print"/>
          <a:srcRect/>
          <a:stretch>
            <a:fillRect/>
          </a:stretch>
        </p:blipFill>
        <p:spPr bwMode="auto">
          <a:xfrm>
            <a:off x="2843808" y="2996951"/>
            <a:ext cx="2520280" cy="3344447"/>
          </a:xfrm>
          <a:prstGeom prst="rect">
            <a:avLst/>
          </a:prstGeom>
          <a:noFill/>
        </p:spPr>
      </p:pic>
      <p:sp>
        <p:nvSpPr>
          <p:cNvPr id="7" name="TextBox 6"/>
          <p:cNvSpPr txBox="1"/>
          <p:nvPr/>
        </p:nvSpPr>
        <p:spPr>
          <a:xfrm>
            <a:off x="3131840" y="5805264"/>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St Lucia</a:t>
            </a:r>
            <a:endParaRPr lang="en-GB" dirty="0">
              <a:latin typeface="Comic Sans MS" pitchFamily="66" charset="0"/>
            </a:endParaRPr>
          </a:p>
        </p:txBody>
      </p:sp>
      <p:pic>
        <p:nvPicPr>
          <p:cNvPr id="34824" name="Picture 8" descr="http://www.wagggs.org/shared/uploads/organisations/images/thumb_SouthAfrica.jpg.PNG"/>
          <p:cNvPicPr>
            <a:picLocks noChangeAspect="1" noChangeArrowheads="1"/>
          </p:cNvPicPr>
          <p:nvPr/>
        </p:nvPicPr>
        <p:blipFill>
          <a:blip r:embed="rId5" cstate="print"/>
          <a:srcRect/>
          <a:stretch>
            <a:fillRect/>
          </a:stretch>
        </p:blipFill>
        <p:spPr bwMode="auto">
          <a:xfrm>
            <a:off x="5436096" y="2996952"/>
            <a:ext cx="3245346" cy="3245346"/>
          </a:xfrm>
          <a:prstGeom prst="rect">
            <a:avLst/>
          </a:prstGeom>
          <a:noFill/>
        </p:spPr>
      </p:pic>
      <p:sp>
        <p:nvSpPr>
          <p:cNvPr id="9" name="TextBox 8"/>
          <p:cNvSpPr txBox="1"/>
          <p:nvPr/>
        </p:nvSpPr>
        <p:spPr>
          <a:xfrm>
            <a:off x="6156176" y="5733256"/>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South Africa</a:t>
            </a:r>
            <a:endParaRPr lang="en-GB" dirty="0">
              <a:latin typeface="Comic Sans MS" pitchFamily="66" charset="0"/>
            </a:endParaRPr>
          </a:p>
        </p:txBody>
      </p:sp>
      <p:pic>
        <p:nvPicPr>
          <p:cNvPr id="34826" name="Picture 10" descr="http://t0.gstatic.com/images?q=tbn:ANd9GcT5V3HZ8mx7Xur7bUf1WFbRsHt0fJ6lKXzWTR_rP7At6O-FRyMU_g">
            <a:hlinkClick r:id="rId6"/>
          </p:cNvPr>
          <p:cNvPicPr>
            <a:picLocks noChangeAspect="1" noChangeArrowheads="1"/>
          </p:cNvPicPr>
          <p:nvPr/>
        </p:nvPicPr>
        <p:blipFill>
          <a:blip r:embed="rId7" cstate="print"/>
          <a:srcRect/>
          <a:stretch>
            <a:fillRect/>
          </a:stretch>
        </p:blipFill>
        <p:spPr bwMode="auto">
          <a:xfrm>
            <a:off x="3851920" y="260648"/>
            <a:ext cx="3384376" cy="2578895"/>
          </a:xfrm>
          <a:prstGeom prst="rect">
            <a:avLst/>
          </a:prstGeom>
          <a:noFill/>
        </p:spPr>
      </p:pic>
      <p:sp>
        <p:nvSpPr>
          <p:cNvPr id="11" name="TextBox 10"/>
          <p:cNvSpPr txBox="1"/>
          <p:nvPr/>
        </p:nvSpPr>
        <p:spPr>
          <a:xfrm>
            <a:off x="4644008" y="2276872"/>
            <a:ext cx="1872208" cy="369332"/>
          </a:xfrm>
          <a:prstGeom prst="rect">
            <a:avLst/>
          </a:prstGeom>
          <a:solidFill>
            <a:schemeClr val="bg1"/>
          </a:solidFill>
        </p:spPr>
        <p:txBody>
          <a:bodyPr wrap="square" rtlCol="0">
            <a:spAutoFit/>
          </a:bodyPr>
          <a:lstStyle/>
          <a:p>
            <a:pPr algn="ctr"/>
            <a:r>
              <a:rPr lang="en-GB" dirty="0" smtClean="0">
                <a:latin typeface="Comic Sans MS" pitchFamily="66" charset="0"/>
              </a:rPr>
              <a:t>USA</a:t>
            </a:r>
            <a:endParaRPr lang="en-GB"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t3.gstatic.com/images?q=tbn:ANd9GcTiB9y6KD-ka6SWyh7sagP1r83DX7Il2NNC0KY1-RaLKSPxcHdXFA">
            <a:hlinkClick r:id="rId2"/>
          </p:cNvPr>
          <p:cNvPicPr>
            <a:picLocks noChangeAspect="1" noChangeArrowheads="1"/>
          </p:cNvPicPr>
          <p:nvPr/>
        </p:nvPicPr>
        <p:blipFill>
          <a:blip r:embed="rId3" cstate="print"/>
          <a:srcRect/>
          <a:stretch>
            <a:fillRect/>
          </a:stretch>
        </p:blipFill>
        <p:spPr bwMode="auto">
          <a:xfrm rot="16200000">
            <a:off x="1225168" y="-857015"/>
            <a:ext cx="6669360" cy="876066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of National Flag "/>
          <p:cNvPicPr>
            <a:picLocks noChangeAspect="1" noChangeArrowheads="1"/>
          </p:cNvPicPr>
          <p:nvPr/>
        </p:nvPicPr>
        <p:blipFill>
          <a:blip r:embed="rId2" cstate="print"/>
          <a:srcRect/>
          <a:stretch>
            <a:fillRect/>
          </a:stretch>
        </p:blipFill>
        <p:spPr bwMode="auto">
          <a:xfrm>
            <a:off x="1115616" y="404664"/>
            <a:ext cx="2858165" cy="1440160"/>
          </a:xfrm>
          <a:prstGeom prst="rect">
            <a:avLst/>
          </a:prstGeom>
          <a:noFill/>
        </p:spPr>
      </p:pic>
      <p:grpSp>
        <p:nvGrpSpPr>
          <p:cNvPr id="19" name="Group 18"/>
          <p:cNvGrpSpPr/>
          <p:nvPr/>
        </p:nvGrpSpPr>
        <p:grpSpPr>
          <a:xfrm>
            <a:off x="323528" y="260648"/>
            <a:ext cx="4176464" cy="2025516"/>
            <a:chOff x="323528" y="260648"/>
            <a:chExt cx="4176464" cy="2025516"/>
          </a:xfrm>
        </p:grpSpPr>
        <p:sp>
          <p:nvSpPr>
            <p:cNvPr id="2" name="Rounded Rectangle 1"/>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Canada</a:t>
              </a:r>
              <a:endParaRPr lang="en-GB" dirty="0">
                <a:latin typeface="Comic Sans MS" pitchFamily="66" charset="0"/>
              </a:endParaRPr>
            </a:p>
          </p:txBody>
        </p:sp>
      </p:grpSp>
      <p:sp>
        <p:nvSpPr>
          <p:cNvPr id="15" name="Rounded Rectangle 14"/>
          <p:cNvSpPr/>
          <p:nvPr/>
        </p:nvSpPr>
        <p:spPr>
          <a:xfrm>
            <a:off x="464400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48064" y="1916832"/>
            <a:ext cx="3384376" cy="369332"/>
          </a:xfrm>
          <a:prstGeom prst="rect">
            <a:avLst/>
          </a:prstGeom>
          <a:noFill/>
        </p:spPr>
        <p:txBody>
          <a:bodyPr wrap="square" rtlCol="0">
            <a:spAutoFit/>
          </a:bodyPr>
          <a:lstStyle/>
          <a:p>
            <a:pPr algn="ctr"/>
            <a:r>
              <a:rPr lang="en-GB" dirty="0" smtClean="0">
                <a:latin typeface="Comic Sans MS" pitchFamily="66" charset="0"/>
              </a:rPr>
              <a:t>Mexico</a:t>
            </a:r>
            <a:endParaRPr lang="en-GB" dirty="0">
              <a:latin typeface="Comic Sans MS" pitchFamily="66" charset="0"/>
            </a:endParaRPr>
          </a:p>
        </p:txBody>
      </p:sp>
      <p:pic>
        <p:nvPicPr>
          <p:cNvPr id="15364" name="Picture 4" descr="Image of National Flag"/>
          <p:cNvPicPr>
            <a:picLocks noChangeAspect="1" noChangeArrowheads="1"/>
          </p:cNvPicPr>
          <p:nvPr/>
        </p:nvPicPr>
        <p:blipFill>
          <a:blip r:embed="rId3" cstate="print"/>
          <a:srcRect/>
          <a:stretch>
            <a:fillRect/>
          </a:stretch>
        </p:blipFill>
        <p:spPr bwMode="auto">
          <a:xfrm>
            <a:off x="5436096" y="332656"/>
            <a:ext cx="2808312" cy="1615401"/>
          </a:xfrm>
          <a:prstGeom prst="rect">
            <a:avLst/>
          </a:prstGeom>
          <a:noFill/>
        </p:spPr>
      </p:pic>
      <p:grpSp>
        <p:nvGrpSpPr>
          <p:cNvPr id="20" name="Group 19"/>
          <p:cNvGrpSpPr/>
          <p:nvPr/>
        </p:nvGrpSpPr>
        <p:grpSpPr>
          <a:xfrm>
            <a:off x="323528" y="2420888"/>
            <a:ext cx="4176464" cy="2025516"/>
            <a:chOff x="323528" y="260648"/>
            <a:chExt cx="4176464" cy="2025516"/>
          </a:xfrm>
        </p:grpSpPr>
        <p:sp>
          <p:nvSpPr>
            <p:cNvPr id="21" name="Rounded Rectangle 20"/>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France</a:t>
              </a:r>
              <a:endParaRPr lang="en-GB" dirty="0">
                <a:latin typeface="Comic Sans MS" pitchFamily="66" charset="0"/>
              </a:endParaRPr>
            </a:p>
          </p:txBody>
        </p:sp>
      </p:grpSp>
      <p:grpSp>
        <p:nvGrpSpPr>
          <p:cNvPr id="23" name="Group 22"/>
          <p:cNvGrpSpPr/>
          <p:nvPr/>
        </p:nvGrpSpPr>
        <p:grpSpPr>
          <a:xfrm>
            <a:off x="395536" y="4581128"/>
            <a:ext cx="4176464" cy="2025516"/>
            <a:chOff x="323528" y="260648"/>
            <a:chExt cx="4176464" cy="2025516"/>
          </a:xfrm>
        </p:grpSpPr>
        <p:sp>
          <p:nvSpPr>
            <p:cNvPr id="24" name="Rounded Rectangle 23"/>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New Zealand</a:t>
              </a:r>
              <a:endParaRPr lang="en-GB" dirty="0">
                <a:latin typeface="Comic Sans MS" pitchFamily="66" charset="0"/>
              </a:endParaRPr>
            </a:p>
          </p:txBody>
        </p:sp>
      </p:grpSp>
      <p:grpSp>
        <p:nvGrpSpPr>
          <p:cNvPr id="26" name="Group 25"/>
          <p:cNvGrpSpPr/>
          <p:nvPr/>
        </p:nvGrpSpPr>
        <p:grpSpPr>
          <a:xfrm>
            <a:off x="4644008" y="2420888"/>
            <a:ext cx="4176464" cy="2025516"/>
            <a:chOff x="323528" y="260648"/>
            <a:chExt cx="4176464" cy="2025516"/>
          </a:xfrm>
        </p:grpSpPr>
        <p:sp>
          <p:nvSpPr>
            <p:cNvPr id="27" name="Rounded Rectangle 26"/>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Morocco</a:t>
              </a:r>
              <a:endParaRPr lang="en-GB" dirty="0">
                <a:latin typeface="Comic Sans MS" pitchFamily="66" charset="0"/>
              </a:endParaRPr>
            </a:p>
          </p:txBody>
        </p:sp>
      </p:grpSp>
      <p:grpSp>
        <p:nvGrpSpPr>
          <p:cNvPr id="29" name="Group 28"/>
          <p:cNvGrpSpPr/>
          <p:nvPr/>
        </p:nvGrpSpPr>
        <p:grpSpPr>
          <a:xfrm>
            <a:off x="4716016" y="4509120"/>
            <a:ext cx="4176464" cy="2025516"/>
            <a:chOff x="323528" y="260648"/>
            <a:chExt cx="4176464" cy="2025516"/>
          </a:xfrm>
        </p:grpSpPr>
        <p:sp>
          <p:nvSpPr>
            <p:cNvPr id="30" name="Rounded Rectangle 29"/>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Turkey</a:t>
              </a:r>
              <a:endParaRPr lang="en-GB" dirty="0">
                <a:latin typeface="Comic Sans MS" pitchFamily="66" charset="0"/>
              </a:endParaRPr>
            </a:p>
          </p:txBody>
        </p:sp>
      </p:grpSp>
      <p:pic>
        <p:nvPicPr>
          <p:cNvPr id="15368" name="Picture 8" descr="Image of National Flag"/>
          <p:cNvPicPr>
            <a:picLocks noChangeAspect="1" noChangeArrowheads="1"/>
          </p:cNvPicPr>
          <p:nvPr/>
        </p:nvPicPr>
        <p:blipFill>
          <a:blip r:embed="rId4" cstate="print"/>
          <a:srcRect/>
          <a:stretch>
            <a:fillRect/>
          </a:stretch>
        </p:blipFill>
        <p:spPr bwMode="auto">
          <a:xfrm>
            <a:off x="1115616" y="2564904"/>
            <a:ext cx="2736304" cy="1512168"/>
          </a:xfrm>
          <a:prstGeom prst="rect">
            <a:avLst/>
          </a:prstGeom>
          <a:noFill/>
        </p:spPr>
      </p:pic>
      <p:pic>
        <p:nvPicPr>
          <p:cNvPr id="15370" name="Picture 10" descr="Image of National Flag"/>
          <p:cNvPicPr>
            <a:picLocks noChangeAspect="1" noChangeArrowheads="1"/>
          </p:cNvPicPr>
          <p:nvPr/>
        </p:nvPicPr>
        <p:blipFill>
          <a:blip r:embed="rId5" cstate="print"/>
          <a:srcRect/>
          <a:stretch>
            <a:fillRect/>
          </a:stretch>
        </p:blipFill>
        <p:spPr bwMode="auto">
          <a:xfrm>
            <a:off x="5436096" y="2492896"/>
            <a:ext cx="2880320" cy="1584176"/>
          </a:xfrm>
          <a:prstGeom prst="rect">
            <a:avLst/>
          </a:prstGeom>
          <a:noFill/>
        </p:spPr>
      </p:pic>
      <p:pic>
        <p:nvPicPr>
          <p:cNvPr id="15372" name="Picture 12" descr="Image of National Flag"/>
          <p:cNvPicPr>
            <a:picLocks noChangeAspect="1" noChangeArrowheads="1"/>
          </p:cNvPicPr>
          <p:nvPr/>
        </p:nvPicPr>
        <p:blipFill>
          <a:blip r:embed="rId6" cstate="print"/>
          <a:srcRect/>
          <a:stretch>
            <a:fillRect/>
          </a:stretch>
        </p:blipFill>
        <p:spPr bwMode="auto">
          <a:xfrm>
            <a:off x="1043608" y="4653136"/>
            <a:ext cx="3057094" cy="1540396"/>
          </a:xfrm>
          <a:prstGeom prst="rect">
            <a:avLst/>
          </a:prstGeom>
          <a:noFill/>
        </p:spPr>
      </p:pic>
      <p:pic>
        <p:nvPicPr>
          <p:cNvPr id="15374" name="Picture 14" descr="Image of National Flag"/>
          <p:cNvPicPr>
            <a:picLocks noChangeAspect="1" noChangeArrowheads="1"/>
          </p:cNvPicPr>
          <p:nvPr/>
        </p:nvPicPr>
        <p:blipFill>
          <a:blip r:embed="rId7" cstate="print"/>
          <a:srcRect/>
          <a:stretch>
            <a:fillRect/>
          </a:stretch>
        </p:blipFill>
        <p:spPr bwMode="auto">
          <a:xfrm>
            <a:off x="5580112" y="4653136"/>
            <a:ext cx="2664296" cy="149732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323528" y="260648"/>
            <a:ext cx="4176464" cy="2025516"/>
            <a:chOff x="323528" y="260648"/>
            <a:chExt cx="4176464" cy="2025516"/>
          </a:xfrm>
        </p:grpSpPr>
        <p:sp>
          <p:nvSpPr>
            <p:cNvPr id="2" name="Rounded Rectangle 1"/>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Australia</a:t>
              </a:r>
              <a:endParaRPr lang="en-GB" dirty="0">
                <a:latin typeface="Comic Sans MS" pitchFamily="66" charset="0"/>
              </a:endParaRPr>
            </a:p>
          </p:txBody>
        </p:sp>
      </p:grpSp>
      <p:sp>
        <p:nvSpPr>
          <p:cNvPr id="15" name="Rounded Rectangle 14"/>
          <p:cNvSpPr/>
          <p:nvPr/>
        </p:nvSpPr>
        <p:spPr>
          <a:xfrm>
            <a:off x="464400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48064" y="1916832"/>
            <a:ext cx="3384376" cy="369332"/>
          </a:xfrm>
          <a:prstGeom prst="rect">
            <a:avLst/>
          </a:prstGeom>
          <a:noFill/>
        </p:spPr>
        <p:txBody>
          <a:bodyPr wrap="square" rtlCol="0">
            <a:spAutoFit/>
          </a:bodyPr>
          <a:lstStyle/>
          <a:p>
            <a:pPr algn="ctr"/>
            <a:r>
              <a:rPr lang="en-GB" dirty="0" smtClean="0">
                <a:latin typeface="Comic Sans MS" pitchFamily="66" charset="0"/>
              </a:rPr>
              <a:t>China</a:t>
            </a:r>
            <a:endParaRPr lang="en-GB" dirty="0">
              <a:latin typeface="Comic Sans MS" pitchFamily="66" charset="0"/>
            </a:endParaRPr>
          </a:p>
        </p:txBody>
      </p:sp>
      <p:grpSp>
        <p:nvGrpSpPr>
          <p:cNvPr id="4" name="Group 19"/>
          <p:cNvGrpSpPr/>
          <p:nvPr/>
        </p:nvGrpSpPr>
        <p:grpSpPr>
          <a:xfrm>
            <a:off x="323528" y="2420888"/>
            <a:ext cx="4176464" cy="2025516"/>
            <a:chOff x="323528" y="260648"/>
            <a:chExt cx="4176464" cy="2025516"/>
          </a:xfrm>
        </p:grpSpPr>
        <p:sp>
          <p:nvSpPr>
            <p:cNvPr id="21" name="Rounded Rectangle 20"/>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Finland</a:t>
              </a:r>
              <a:endParaRPr lang="en-GB" dirty="0">
                <a:latin typeface="Comic Sans MS" pitchFamily="66" charset="0"/>
              </a:endParaRPr>
            </a:p>
          </p:txBody>
        </p:sp>
      </p:grpSp>
      <p:grpSp>
        <p:nvGrpSpPr>
          <p:cNvPr id="5" name="Group 22"/>
          <p:cNvGrpSpPr/>
          <p:nvPr/>
        </p:nvGrpSpPr>
        <p:grpSpPr>
          <a:xfrm>
            <a:off x="395536" y="4581128"/>
            <a:ext cx="4176464" cy="2025516"/>
            <a:chOff x="323528" y="260648"/>
            <a:chExt cx="4176464" cy="2025516"/>
          </a:xfrm>
        </p:grpSpPr>
        <p:sp>
          <p:nvSpPr>
            <p:cNvPr id="24" name="Rounded Rectangle 23"/>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South Africa</a:t>
              </a:r>
              <a:endParaRPr lang="en-GB" dirty="0">
                <a:latin typeface="Comic Sans MS" pitchFamily="66" charset="0"/>
              </a:endParaRPr>
            </a:p>
          </p:txBody>
        </p:sp>
      </p:grpSp>
      <p:grpSp>
        <p:nvGrpSpPr>
          <p:cNvPr id="6" name="Group 25"/>
          <p:cNvGrpSpPr/>
          <p:nvPr/>
        </p:nvGrpSpPr>
        <p:grpSpPr>
          <a:xfrm>
            <a:off x="4644008" y="2420888"/>
            <a:ext cx="4176464" cy="2025516"/>
            <a:chOff x="323528" y="260648"/>
            <a:chExt cx="4176464" cy="2025516"/>
          </a:xfrm>
        </p:grpSpPr>
        <p:sp>
          <p:nvSpPr>
            <p:cNvPr id="27" name="Rounded Rectangle 26"/>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Greece</a:t>
              </a:r>
              <a:endParaRPr lang="en-GB" dirty="0">
                <a:latin typeface="Comic Sans MS" pitchFamily="66" charset="0"/>
              </a:endParaRPr>
            </a:p>
          </p:txBody>
        </p:sp>
      </p:grpSp>
      <p:grpSp>
        <p:nvGrpSpPr>
          <p:cNvPr id="7" name="Group 28"/>
          <p:cNvGrpSpPr/>
          <p:nvPr/>
        </p:nvGrpSpPr>
        <p:grpSpPr>
          <a:xfrm>
            <a:off x="4716016" y="4509120"/>
            <a:ext cx="4176464" cy="2025516"/>
            <a:chOff x="323528" y="260648"/>
            <a:chExt cx="4176464" cy="2025516"/>
          </a:xfrm>
        </p:grpSpPr>
        <p:sp>
          <p:nvSpPr>
            <p:cNvPr id="30" name="Rounded Rectangle 29"/>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Romania</a:t>
              </a:r>
              <a:endParaRPr lang="en-GB" dirty="0">
                <a:latin typeface="Comic Sans MS" pitchFamily="66" charset="0"/>
              </a:endParaRPr>
            </a:p>
          </p:txBody>
        </p:sp>
      </p:grpSp>
      <p:pic>
        <p:nvPicPr>
          <p:cNvPr id="17410" name="Picture 2" descr="Image of National Flag"/>
          <p:cNvPicPr>
            <a:picLocks noChangeAspect="1" noChangeArrowheads="1"/>
          </p:cNvPicPr>
          <p:nvPr/>
        </p:nvPicPr>
        <p:blipFill>
          <a:blip r:embed="rId2" cstate="print"/>
          <a:srcRect/>
          <a:stretch>
            <a:fillRect/>
          </a:stretch>
        </p:blipFill>
        <p:spPr bwMode="auto">
          <a:xfrm>
            <a:off x="971600" y="404664"/>
            <a:ext cx="2931858" cy="1477293"/>
          </a:xfrm>
          <a:prstGeom prst="rect">
            <a:avLst/>
          </a:prstGeom>
          <a:noFill/>
        </p:spPr>
      </p:pic>
      <p:pic>
        <p:nvPicPr>
          <p:cNvPr id="17412" name="Picture 4" descr="Image of National Flag"/>
          <p:cNvPicPr>
            <a:picLocks noChangeAspect="1" noChangeArrowheads="1"/>
          </p:cNvPicPr>
          <p:nvPr/>
        </p:nvPicPr>
        <p:blipFill>
          <a:blip r:embed="rId3" cstate="print"/>
          <a:srcRect/>
          <a:stretch>
            <a:fillRect/>
          </a:stretch>
        </p:blipFill>
        <p:spPr bwMode="auto">
          <a:xfrm>
            <a:off x="5652120" y="332656"/>
            <a:ext cx="2376264" cy="1592342"/>
          </a:xfrm>
          <a:prstGeom prst="rect">
            <a:avLst/>
          </a:prstGeom>
          <a:noFill/>
        </p:spPr>
      </p:pic>
      <p:pic>
        <p:nvPicPr>
          <p:cNvPr id="17414" name="Picture 6" descr="Image of National Flag"/>
          <p:cNvPicPr>
            <a:picLocks noChangeAspect="1" noChangeArrowheads="1"/>
          </p:cNvPicPr>
          <p:nvPr/>
        </p:nvPicPr>
        <p:blipFill>
          <a:blip r:embed="rId4" cstate="print"/>
          <a:srcRect/>
          <a:stretch>
            <a:fillRect/>
          </a:stretch>
        </p:blipFill>
        <p:spPr bwMode="auto">
          <a:xfrm>
            <a:off x="1259632" y="2492896"/>
            <a:ext cx="2664296" cy="1641509"/>
          </a:xfrm>
          <a:prstGeom prst="rect">
            <a:avLst/>
          </a:prstGeom>
          <a:noFill/>
        </p:spPr>
      </p:pic>
      <p:pic>
        <p:nvPicPr>
          <p:cNvPr id="17416" name="Picture 8" descr="Image of National Flag"/>
          <p:cNvPicPr>
            <a:picLocks noChangeAspect="1" noChangeArrowheads="1"/>
          </p:cNvPicPr>
          <p:nvPr/>
        </p:nvPicPr>
        <p:blipFill>
          <a:blip r:embed="rId5" cstate="print"/>
          <a:srcRect/>
          <a:stretch>
            <a:fillRect/>
          </a:stretch>
        </p:blipFill>
        <p:spPr bwMode="auto">
          <a:xfrm>
            <a:off x="5652120" y="2492896"/>
            <a:ext cx="2378480" cy="1593827"/>
          </a:xfrm>
          <a:prstGeom prst="rect">
            <a:avLst/>
          </a:prstGeom>
          <a:noFill/>
        </p:spPr>
      </p:pic>
      <p:pic>
        <p:nvPicPr>
          <p:cNvPr id="17418" name="Picture 10" descr="Image of National Flag"/>
          <p:cNvPicPr>
            <a:picLocks noChangeAspect="1" noChangeArrowheads="1"/>
          </p:cNvPicPr>
          <p:nvPr/>
        </p:nvPicPr>
        <p:blipFill>
          <a:blip r:embed="rId6" cstate="print"/>
          <a:srcRect/>
          <a:stretch>
            <a:fillRect/>
          </a:stretch>
        </p:blipFill>
        <p:spPr bwMode="auto">
          <a:xfrm>
            <a:off x="1187624" y="4725144"/>
            <a:ext cx="2736304" cy="1478304"/>
          </a:xfrm>
          <a:prstGeom prst="rect">
            <a:avLst/>
          </a:prstGeom>
          <a:noFill/>
        </p:spPr>
      </p:pic>
      <p:pic>
        <p:nvPicPr>
          <p:cNvPr id="17420" name="Picture 12" descr="Image of National Flag"/>
          <p:cNvPicPr>
            <a:picLocks noChangeAspect="1" noChangeArrowheads="1"/>
          </p:cNvPicPr>
          <p:nvPr/>
        </p:nvPicPr>
        <p:blipFill>
          <a:blip r:embed="rId7" cstate="print"/>
          <a:srcRect/>
          <a:stretch>
            <a:fillRect/>
          </a:stretch>
        </p:blipFill>
        <p:spPr bwMode="auto">
          <a:xfrm>
            <a:off x="5436096" y="4581128"/>
            <a:ext cx="2808312" cy="159382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323528" y="260648"/>
            <a:ext cx="4176464" cy="2025516"/>
            <a:chOff x="323528" y="260648"/>
            <a:chExt cx="4176464" cy="2025516"/>
          </a:xfrm>
        </p:grpSpPr>
        <p:sp>
          <p:nvSpPr>
            <p:cNvPr id="2" name="Rounded Rectangle 1"/>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Pakistan</a:t>
              </a:r>
              <a:endParaRPr lang="en-GB" dirty="0">
                <a:latin typeface="Comic Sans MS" pitchFamily="66" charset="0"/>
              </a:endParaRPr>
            </a:p>
          </p:txBody>
        </p:sp>
      </p:grpSp>
      <p:sp>
        <p:nvSpPr>
          <p:cNvPr id="15" name="Rounded Rectangle 14"/>
          <p:cNvSpPr/>
          <p:nvPr/>
        </p:nvSpPr>
        <p:spPr>
          <a:xfrm>
            <a:off x="464400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48064" y="1916832"/>
            <a:ext cx="3384376" cy="369332"/>
          </a:xfrm>
          <a:prstGeom prst="rect">
            <a:avLst/>
          </a:prstGeom>
          <a:noFill/>
        </p:spPr>
        <p:txBody>
          <a:bodyPr wrap="square" rtlCol="0">
            <a:spAutoFit/>
          </a:bodyPr>
          <a:lstStyle/>
          <a:p>
            <a:pPr algn="ctr"/>
            <a:r>
              <a:rPr lang="en-GB" dirty="0" smtClean="0">
                <a:latin typeface="Comic Sans MS" pitchFamily="66" charset="0"/>
              </a:rPr>
              <a:t>Japan</a:t>
            </a:r>
            <a:endParaRPr lang="en-GB" dirty="0">
              <a:latin typeface="Comic Sans MS" pitchFamily="66" charset="0"/>
            </a:endParaRPr>
          </a:p>
        </p:txBody>
      </p:sp>
      <p:grpSp>
        <p:nvGrpSpPr>
          <p:cNvPr id="4" name="Group 19"/>
          <p:cNvGrpSpPr/>
          <p:nvPr/>
        </p:nvGrpSpPr>
        <p:grpSpPr>
          <a:xfrm>
            <a:off x="323528" y="2420888"/>
            <a:ext cx="4176464" cy="2025516"/>
            <a:chOff x="323528" y="260648"/>
            <a:chExt cx="4176464" cy="2025516"/>
          </a:xfrm>
        </p:grpSpPr>
        <p:sp>
          <p:nvSpPr>
            <p:cNvPr id="21" name="Rounded Rectangle 20"/>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Poland</a:t>
              </a:r>
              <a:endParaRPr lang="en-GB" dirty="0">
                <a:latin typeface="Comic Sans MS" pitchFamily="66" charset="0"/>
              </a:endParaRPr>
            </a:p>
          </p:txBody>
        </p:sp>
      </p:grpSp>
      <p:grpSp>
        <p:nvGrpSpPr>
          <p:cNvPr id="5" name="Group 22"/>
          <p:cNvGrpSpPr/>
          <p:nvPr/>
        </p:nvGrpSpPr>
        <p:grpSpPr>
          <a:xfrm>
            <a:off x="395536" y="4581128"/>
            <a:ext cx="4176464" cy="2025516"/>
            <a:chOff x="323528" y="260648"/>
            <a:chExt cx="4176464" cy="2025516"/>
          </a:xfrm>
        </p:grpSpPr>
        <p:sp>
          <p:nvSpPr>
            <p:cNvPr id="24" name="Rounded Rectangle 23"/>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Saudi </a:t>
              </a:r>
              <a:r>
                <a:rPr lang="en-GB" dirty="0" err="1" smtClean="0">
                  <a:latin typeface="Comic Sans MS" pitchFamily="66" charset="0"/>
                </a:rPr>
                <a:t>Arabria</a:t>
              </a:r>
              <a:endParaRPr lang="en-GB" dirty="0">
                <a:latin typeface="Comic Sans MS" pitchFamily="66" charset="0"/>
              </a:endParaRPr>
            </a:p>
          </p:txBody>
        </p:sp>
      </p:grpSp>
      <p:grpSp>
        <p:nvGrpSpPr>
          <p:cNvPr id="6" name="Group 25"/>
          <p:cNvGrpSpPr/>
          <p:nvPr/>
        </p:nvGrpSpPr>
        <p:grpSpPr>
          <a:xfrm>
            <a:off x="4644008" y="2420888"/>
            <a:ext cx="4176464" cy="2025516"/>
            <a:chOff x="323528" y="260648"/>
            <a:chExt cx="4176464" cy="2025516"/>
          </a:xfrm>
        </p:grpSpPr>
        <p:sp>
          <p:nvSpPr>
            <p:cNvPr id="27" name="Rounded Rectangle 26"/>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Kenya</a:t>
              </a:r>
              <a:endParaRPr lang="en-GB" dirty="0">
                <a:latin typeface="Comic Sans MS" pitchFamily="66" charset="0"/>
              </a:endParaRPr>
            </a:p>
          </p:txBody>
        </p:sp>
      </p:grpSp>
      <p:grpSp>
        <p:nvGrpSpPr>
          <p:cNvPr id="7" name="Group 28"/>
          <p:cNvGrpSpPr/>
          <p:nvPr/>
        </p:nvGrpSpPr>
        <p:grpSpPr>
          <a:xfrm>
            <a:off x="4716016" y="4509120"/>
            <a:ext cx="4176464" cy="2025516"/>
            <a:chOff x="323528" y="260648"/>
            <a:chExt cx="4176464" cy="2025516"/>
          </a:xfrm>
        </p:grpSpPr>
        <p:sp>
          <p:nvSpPr>
            <p:cNvPr id="30" name="Rounded Rectangle 29"/>
            <p:cNvSpPr/>
            <p:nvPr/>
          </p:nvSpPr>
          <p:spPr>
            <a:xfrm>
              <a:off x="323528" y="260648"/>
              <a:ext cx="4176464" cy="201622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27584" y="1916832"/>
              <a:ext cx="3384376" cy="369332"/>
            </a:xfrm>
            <a:prstGeom prst="rect">
              <a:avLst/>
            </a:prstGeom>
            <a:noFill/>
          </p:spPr>
          <p:txBody>
            <a:bodyPr wrap="square" rtlCol="0">
              <a:spAutoFit/>
            </a:bodyPr>
            <a:lstStyle/>
            <a:p>
              <a:pPr algn="ctr"/>
              <a:r>
                <a:rPr lang="en-GB" dirty="0" smtClean="0">
                  <a:latin typeface="Comic Sans MS" pitchFamily="66" charset="0"/>
                </a:rPr>
                <a:t>Italy</a:t>
              </a:r>
              <a:endParaRPr lang="en-GB" dirty="0">
                <a:latin typeface="Comic Sans MS" pitchFamily="66" charset="0"/>
              </a:endParaRPr>
            </a:p>
          </p:txBody>
        </p:sp>
      </p:grpSp>
      <p:pic>
        <p:nvPicPr>
          <p:cNvPr id="18434" name="Picture 2" descr="Image of National Flag"/>
          <p:cNvPicPr>
            <a:picLocks noChangeAspect="1" noChangeArrowheads="1"/>
          </p:cNvPicPr>
          <p:nvPr/>
        </p:nvPicPr>
        <p:blipFill>
          <a:blip r:embed="rId2" cstate="print"/>
          <a:srcRect/>
          <a:stretch>
            <a:fillRect/>
          </a:stretch>
        </p:blipFill>
        <p:spPr bwMode="auto">
          <a:xfrm>
            <a:off x="1043608" y="404664"/>
            <a:ext cx="2780308" cy="1503053"/>
          </a:xfrm>
          <a:prstGeom prst="rect">
            <a:avLst/>
          </a:prstGeom>
          <a:noFill/>
        </p:spPr>
      </p:pic>
      <p:pic>
        <p:nvPicPr>
          <p:cNvPr id="18436" name="Picture 4" descr="Image of National Flag"/>
          <p:cNvPicPr>
            <a:picLocks noChangeAspect="1" noChangeArrowheads="1"/>
          </p:cNvPicPr>
          <p:nvPr/>
        </p:nvPicPr>
        <p:blipFill>
          <a:blip r:embed="rId3" cstate="print"/>
          <a:srcRect/>
          <a:stretch>
            <a:fillRect/>
          </a:stretch>
        </p:blipFill>
        <p:spPr bwMode="auto">
          <a:xfrm>
            <a:off x="1115616" y="2492897"/>
            <a:ext cx="2736304" cy="1584176"/>
          </a:xfrm>
          <a:prstGeom prst="rect">
            <a:avLst/>
          </a:prstGeom>
          <a:noFill/>
        </p:spPr>
      </p:pic>
      <p:pic>
        <p:nvPicPr>
          <p:cNvPr id="18438" name="Picture 6" descr="Image of National Flag"/>
          <p:cNvPicPr>
            <a:picLocks noChangeAspect="1" noChangeArrowheads="1"/>
          </p:cNvPicPr>
          <p:nvPr/>
        </p:nvPicPr>
        <p:blipFill>
          <a:blip r:embed="rId4" cstate="print"/>
          <a:srcRect/>
          <a:stretch>
            <a:fillRect/>
          </a:stretch>
        </p:blipFill>
        <p:spPr bwMode="auto">
          <a:xfrm>
            <a:off x="5580112" y="332656"/>
            <a:ext cx="2376264" cy="1669807"/>
          </a:xfrm>
          <a:prstGeom prst="rect">
            <a:avLst/>
          </a:prstGeom>
          <a:noFill/>
        </p:spPr>
      </p:pic>
      <p:pic>
        <p:nvPicPr>
          <p:cNvPr id="18440" name="Picture 8" descr="Image of National Flag"/>
          <p:cNvPicPr>
            <a:picLocks noChangeAspect="1" noChangeArrowheads="1"/>
          </p:cNvPicPr>
          <p:nvPr/>
        </p:nvPicPr>
        <p:blipFill>
          <a:blip r:embed="rId5" cstate="print"/>
          <a:srcRect/>
          <a:stretch>
            <a:fillRect/>
          </a:stretch>
        </p:blipFill>
        <p:spPr bwMode="auto">
          <a:xfrm>
            <a:off x="5508104" y="2492896"/>
            <a:ext cx="2448272" cy="1640595"/>
          </a:xfrm>
          <a:prstGeom prst="rect">
            <a:avLst/>
          </a:prstGeom>
          <a:noFill/>
        </p:spPr>
      </p:pic>
      <p:pic>
        <p:nvPicPr>
          <p:cNvPr id="18442" name="Picture 10" descr="Image of National Flag"/>
          <p:cNvPicPr>
            <a:picLocks noChangeAspect="1" noChangeArrowheads="1"/>
          </p:cNvPicPr>
          <p:nvPr/>
        </p:nvPicPr>
        <p:blipFill>
          <a:blip r:embed="rId6" cstate="print"/>
          <a:srcRect/>
          <a:stretch>
            <a:fillRect/>
          </a:stretch>
        </p:blipFill>
        <p:spPr bwMode="auto">
          <a:xfrm>
            <a:off x="1331640" y="4653136"/>
            <a:ext cx="2376264" cy="1592342"/>
          </a:xfrm>
          <a:prstGeom prst="rect">
            <a:avLst/>
          </a:prstGeom>
          <a:noFill/>
        </p:spPr>
      </p:pic>
      <p:pic>
        <p:nvPicPr>
          <p:cNvPr id="18446" name="Picture 14" descr="Image of National Flag"/>
          <p:cNvPicPr>
            <a:picLocks noChangeAspect="1" noChangeArrowheads="1"/>
          </p:cNvPicPr>
          <p:nvPr/>
        </p:nvPicPr>
        <p:blipFill>
          <a:blip r:embed="rId7" cstate="print"/>
          <a:srcRect/>
          <a:stretch>
            <a:fillRect/>
          </a:stretch>
        </p:blipFill>
        <p:spPr bwMode="auto">
          <a:xfrm>
            <a:off x="5796136" y="4653136"/>
            <a:ext cx="2234464" cy="149732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88640"/>
            <a:ext cx="3456384"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latin typeface="Comic Sans MS" pitchFamily="66" charset="0"/>
              </a:rPr>
              <a:t>Name: </a:t>
            </a:r>
            <a:endParaRPr lang="en-GB" sz="1400" dirty="0">
              <a:solidFill>
                <a:schemeClr val="tx1"/>
              </a:solidFill>
              <a:latin typeface="Comic Sans MS" pitchFamily="66" charset="0"/>
            </a:endParaRPr>
          </a:p>
        </p:txBody>
      </p:sp>
      <p:sp>
        <p:nvSpPr>
          <p:cNvPr id="3" name="Rounded Rectangle 2"/>
          <p:cNvSpPr/>
          <p:nvPr/>
        </p:nvSpPr>
        <p:spPr>
          <a:xfrm>
            <a:off x="3851920" y="188640"/>
            <a:ext cx="4968552"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latin typeface="Comic Sans MS" pitchFamily="66" charset="0"/>
              </a:rPr>
              <a:t>Find the flags hidden in your meeting place, write the country name next to each of the flags. </a:t>
            </a:r>
            <a:endParaRPr lang="en-GB" sz="1400" dirty="0">
              <a:solidFill>
                <a:schemeClr val="tx1"/>
              </a:solidFill>
              <a:latin typeface="Comic Sans MS" pitchFamily="66" charset="0"/>
            </a:endParaRPr>
          </a:p>
        </p:txBody>
      </p:sp>
      <p:sp>
        <p:nvSpPr>
          <p:cNvPr id="5" name="Rounded Rectangle 4"/>
          <p:cNvSpPr/>
          <p:nvPr/>
        </p:nvSpPr>
        <p:spPr>
          <a:xfrm>
            <a:off x="179512" y="908720"/>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179512" y="1916832"/>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179512" y="2924944"/>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179512" y="3861048"/>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179512" y="4869160"/>
            <a:ext cx="2736304"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79512" y="5805264"/>
            <a:ext cx="2736304"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Image of National Flag "/>
          <p:cNvPicPr>
            <a:picLocks noChangeAspect="1" noChangeArrowheads="1"/>
          </p:cNvPicPr>
          <p:nvPr/>
        </p:nvPicPr>
        <p:blipFill>
          <a:blip r:embed="rId2" cstate="print"/>
          <a:srcRect/>
          <a:stretch>
            <a:fillRect/>
          </a:stretch>
        </p:blipFill>
        <p:spPr bwMode="auto">
          <a:xfrm>
            <a:off x="323528" y="1052736"/>
            <a:ext cx="1296144" cy="653096"/>
          </a:xfrm>
          <a:prstGeom prst="rect">
            <a:avLst/>
          </a:prstGeom>
          <a:noFill/>
        </p:spPr>
      </p:pic>
      <p:pic>
        <p:nvPicPr>
          <p:cNvPr id="30" name="Picture 4" descr="Image of National Flag"/>
          <p:cNvPicPr>
            <a:picLocks noChangeAspect="1" noChangeArrowheads="1"/>
          </p:cNvPicPr>
          <p:nvPr/>
        </p:nvPicPr>
        <p:blipFill>
          <a:blip r:embed="rId3" cstate="print"/>
          <a:srcRect/>
          <a:stretch>
            <a:fillRect/>
          </a:stretch>
        </p:blipFill>
        <p:spPr bwMode="auto">
          <a:xfrm>
            <a:off x="323528" y="1988840"/>
            <a:ext cx="1296144" cy="745569"/>
          </a:xfrm>
          <a:prstGeom prst="rect">
            <a:avLst/>
          </a:prstGeom>
          <a:noFill/>
        </p:spPr>
      </p:pic>
      <p:pic>
        <p:nvPicPr>
          <p:cNvPr id="31" name="Picture 8" descr="Image of National Flag"/>
          <p:cNvPicPr>
            <a:picLocks noChangeAspect="1" noChangeArrowheads="1"/>
          </p:cNvPicPr>
          <p:nvPr/>
        </p:nvPicPr>
        <p:blipFill>
          <a:blip r:embed="rId4" cstate="print"/>
          <a:srcRect/>
          <a:stretch>
            <a:fillRect/>
          </a:stretch>
        </p:blipFill>
        <p:spPr bwMode="auto">
          <a:xfrm>
            <a:off x="323528" y="2996952"/>
            <a:ext cx="1303002" cy="720080"/>
          </a:xfrm>
          <a:prstGeom prst="rect">
            <a:avLst/>
          </a:prstGeom>
          <a:noFill/>
        </p:spPr>
      </p:pic>
      <p:pic>
        <p:nvPicPr>
          <p:cNvPr id="32" name="Picture 12" descr="Image of National Flag"/>
          <p:cNvPicPr>
            <a:picLocks noChangeAspect="1" noChangeArrowheads="1"/>
          </p:cNvPicPr>
          <p:nvPr/>
        </p:nvPicPr>
        <p:blipFill>
          <a:blip r:embed="rId5" cstate="print"/>
          <a:srcRect/>
          <a:stretch>
            <a:fillRect/>
          </a:stretch>
        </p:blipFill>
        <p:spPr bwMode="auto">
          <a:xfrm>
            <a:off x="323528" y="3933056"/>
            <a:ext cx="1296144" cy="653096"/>
          </a:xfrm>
          <a:prstGeom prst="rect">
            <a:avLst/>
          </a:prstGeom>
          <a:noFill/>
        </p:spPr>
      </p:pic>
      <p:pic>
        <p:nvPicPr>
          <p:cNvPr id="33" name="Picture 10" descr="Image of National Flag"/>
          <p:cNvPicPr>
            <a:picLocks noChangeAspect="1" noChangeArrowheads="1"/>
          </p:cNvPicPr>
          <p:nvPr/>
        </p:nvPicPr>
        <p:blipFill>
          <a:blip r:embed="rId6" cstate="print"/>
          <a:srcRect/>
          <a:stretch>
            <a:fillRect/>
          </a:stretch>
        </p:blipFill>
        <p:spPr bwMode="auto">
          <a:xfrm>
            <a:off x="323528" y="4941168"/>
            <a:ext cx="1178313" cy="648072"/>
          </a:xfrm>
          <a:prstGeom prst="rect">
            <a:avLst/>
          </a:prstGeom>
          <a:noFill/>
        </p:spPr>
      </p:pic>
      <p:pic>
        <p:nvPicPr>
          <p:cNvPr id="34" name="Picture 14" descr="Image of National Flag"/>
          <p:cNvPicPr>
            <a:picLocks noChangeAspect="1" noChangeArrowheads="1"/>
          </p:cNvPicPr>
          <p:nvPr/>
        </p:nvPicPr>
        <p:blipFill>
          <a:blip r:embed="rId7" cstate="print"/>
          <a:srcRect/>
          <a:stretch>
            <a:fillRect/>
          </a:stretch>
        </p:blipFill>
        <p:spPr bwMode="auto">
          <a:xfrm>
            <a:off x="251521" y="5877272"/>
            <a:ext cx="1224136" cy="687959"/>
          </a:xfrm>
          <a:prstGeom prst="rect">
            <a:avLst/>
          </a:prstGeom>
          <a:noFill/>
        </p:spPr>
      </p:pic>
      <p:sp>
        <p:nvSpPr>
          <p:cNvPr id="37" name="Rounded Rectangle 36"/>
          <p:cNvSpPr/>
          <p:nvPr/>
        </p:nvSpPr>
        <p:spPr>
          <a:xfrm>
            <a:off x="3131840" y="908720"/>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6084168" y="908720"/>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3131840" y="1916832"/>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3131840" y="2924944"/>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3131840" y="3861048"/>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3131840" y="4869160"/>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131840" y="5805264"/>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ounded Rectangle 43"/>
          <p:cNvSpPr/>
          <p:nvPr/>
        </p:nvSpPr>
        <p:spPr>
          <a:xfrm>
            <a:off x="6084168" y="1916832"/>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6084168" y="2924944"/>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6084168" y="3861048"/>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6084168" y="4869160"/>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6084168" y="5805264"/>
            <a:ext cx="2808312"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2" descr="Image of National Flag"/>
          <p:cNvPicPr>
            <a:picLocks noChangeAspect="1" noChangeArrowheads="1"/>
          </p:cNvPicPr>
          <p:nvPr/>
        </p:nvPicPr>
        <p:blipFill>
          <a:blip r:embed="rId8" cstate="print"/>
          <a:srcRect/>
          <a:stretch>
            <a:fillRect/>
          </a:stretch>
        </p:blipFill>
        <p:spPr bwMode="auto">
          <a:xfrm>
            <a:off x="3203848" y="1052736"/>
            <a:ext cx="1224136" cy="616813"/>
          </a:xfrm>
          <a:prstGeom prst="rect">
            <a:avLst/>
          </a:prstGeom>
          <a:noFill/>
        </p:spPr>
      </p:pic>
      <p:pic>
        <p:nvPicPr>
          <p:cNvPr id="50" name="Picture 4" descr="Image of National Flag"/>
          <p:cNvPicPr>
            <a:picLocks noChangeAspect="1" noChangeArrowheads="1"/>
          </p:cNvPicPr>
          <p:nvPr/>
        </p:nvPicPr>
        <p:blipFill>
          <a:blip r:embed="rId9" cstate="print"/>
          <a:srcRect/>
          <a:stretch>
            <a:fillRect/>
          </a:stretch>
        </p:blipFill>
        <p:spPr bwMode="auto">
          <a:xfrm>
            <a:off x="3275856" y="1988840"/>
            <a:ext cx="1086767" cy="728246"/>
          </a:xfrm>
          <a:prstGeom prst="rect">
            <a:avLst/>
          </a:prstGeom>
          <a:noFill/>
        </p:spPr>
      </p:pic>
      <p:pic>
        <p:nvPicPr>
          <p:cNvPr id="51" name="Picture 6" descr="Image of National Flag"/>
          <p:cNvPicPr>
            <a:picLocks noChangeAspect="1" noChangeArrowheads="1"/>
          </p:cNvPicPr>
          <p:nvPr/>
        </p:nvPicPr>
        <p:blipFill>
          <a:blip r:embed="rId10" cstate="print"/>
          <a:srcRect/>
          <a:stretch>
            <a:fillRect/>
          </a:stretch>
        </p:blipFill>
        <p:spPr bwMode="auto">
          <a:xfrm>
            <a:off x="3203848" y="2996952"/>
            <a:ext cx="1080120" cy="665477"/>
          </a:xfrm>
          <a:prstGeom prst="rect">
            <a:avLst/>
          </a:prstGeom>
          <a:noFill/>
        </p:spPr>
      </p:pic>
      <p:pic>
        <p:nvPicPr>
          <p:cNvPr id="52" name="Picture 8" descr="Image of National Flag"/>
          <p:cNvPicPr>
            <a:picLocks noChangeAspect="1" noChangeArrowheads="1"/>
          </p:cNvPicPr>
          <p:nvPr/>
        </p:nvPicPr>
        <p:blipFill>
          <a:blip r:embed="rId11" cstate="print"/>
          <a:srcRect/>
          <a:stretch>
            <a:fillRect/>
          </a:stretch>
        </p:blipFill>
        <p:spPr bwMode="auto">
          <a:xfrm>
            <a:off x="3275856" y="3933056"/>
            <a:ext cx="1080120" cy="723792"/>
          </a:xfrm>
          <a:prstGeom prst="rect">
            <a:avLst/>
          </a:prstGeom>
          <a:noFill/>
        </p:spPr>
      </p:pic>
      <p:pic>
        <p:nvPicPr>
          <p:cNvPr id="53" name="Picture 10" descr="Image of National Flag"/>
          <p:cNvPicPr>
            <a:picLocks noChangeAspect="1" noChangeArrowheads="1"/>
          </p:cNvPicPr>
          <p:nvPr/>
        </p:nvPicPr>
        <p:blipFill>
          <a:blip r:embed="rId12" cstate="print"/>
          <a:srcRect/>
          <a:stretch>
            <a:fillRect/>
          </a:stretch>
        </p:blipFill>
        <p:spPr bwMode="auto">
          <a:xfrm>
            <a:off x="3275856" y="5013176"/>
            <a:ext cx="1101582" cy="595136"/>
          </a:xfrm>
          <a:prstGeom prst="rect">
            <a:avLst/>
          </a:prstGeom>
          <a:noFill/>
        </p:spPr>
      </p:pic>
      <p:pic>
        <p:nvPicPr>
          <p:cNvPr id="54" name="Picture 12" descr="Image of National Flag"/>
          <p:cNvPicPr>
            <a:picLocks noChangeAspect="1" noChangeArrowheads="1"/>
          </p:cNvPicPr>
          <p:nvPr/>
        </p:nvPicPr>
        <p:blipFill>
          <a:blip r:embed="rId13" cstate="print"/>
          <a:srcRect/>
          <a:stretch>
            <a:fillRect/>
          </a:stretch>
        </p:blipFill>
        <p:spPr bwMode="auto">
          <a:xfrm>
            <a:off x="3275856" y="5877272"/>
            <a:ext cx="1158903" cy="657723"/>
          </a:xfrm>
          <a:prstGeom prst="rect">
            <a:avLst/>
          </a:prstGeom>
          <a:noFill/>
        </p:spPr>
      </p:pic>
      <p:pic>
        <p:nvPicPr>
          <p:cNvPr id="55" name="Picture 2" descr="Image of National Flag"/>
          <p:cNvPicPr>
            <a:picLocks noChangeAspect="1" noChangeArrowheads="1"/>
          </p:cNvPicPr>
          <p:nvPr/>
        </p:nvPicPr>
        <p:blipFill>
          <a:blip r:embed="rId14" cstate="print"/>
          <a:srcRect/>
          <a:stretch>
            <a:fillRect/>
          </a:stretch>
        </p:blipFill>
        <p:spPr bwMode="auto">
          <a:xfrm>
            <a:off x="6228184" y="980728"/>
            <a:ext cx="1296144" cy="700704"/>
          </a:xfrm>
          <a:prstGeom prst="rect">
            <a:avLst/>
          </a:prstGeom>
          <a:noFill/>
        </p:spPr>
      </p:pic>
      <p:pic>
        <p:nvPicPr>
          <p:cNvPr id="56" name="Picture 6" descr="Image of National Flag"/>
          <p:cNvPicPr>
            <a:picLocks noChangeAspect="1" noChangeArrowheads="1"/>
          </p:cNvPicPr>
          <p:nvPr/>
        </p:nvPicPr>
        <p:blipFill>
          <a:blip r:embed="rId15" cstate="print"/>
          <a:srcRect/>
          <a:stretch>
            <a:fillRect/>
          </a:stretch>
        </p:blipFill>
        <p:spPr bwMode="auto">
          <a:xfrm>
            <a:off x="6228184" y="1988841"/>
            <a:ext cx="1146589" cy="720080"/>
          </a:xfrm>
          <a:prstGeom prst="rect">
            <a:avLst/>
          </a:prstGeom>
          <a:noFill/>
        </p:spPr>
      </p:pic>
      <p:pic>
        <p:nvPicPr>
          <p:cNvPr id="57" name="Picture 4" descr="Image of National Flag"/>
          <p:cNvPicPr>
            <a:picLocks noChangeAspect="1" noChangeArrowheads="1"/>
          </p:cNvPicPr>
          <p:nvPr/>
        </p:nvPicPr>
        <p:blipFill>
          <a:blip r:embed="rId16" cstate="print"/>
          <a:srcRect/>
          <a:stretch>
            <a:fillRect/>
          </a:stretch>
        </p:blipFill>
        <p:spPr bwMode="auto">
          <a:xfrm>
            <a:off x="6228184" y="3068960"/>
            <a:ext cx="1106305" cy="640492"/>
          </a:xfrm>
          <a:prstGeom prst="rect">
            <a:avLst/>
          </a:prstGeom>
          <a:noFill/>
        </p:spPr>
      </p:pic>
      <p:pic>
        <p:nvPicPr>
          <p:cNvPr id="58" name="Picture 8" descr="Image of National Flag"/>
          <p:cNvPicPr>
            <a:picLocks noChangeAspect="1" noChangeArrowheads="1"/>
          </p:cNvPicPr>
          <p:nvPr/>
        </p:nvPicPr>
        <p:blipFill>
          <a:blip r:embed="rId17" cstate="print"/>
          <a:srcRect/>
          <a:stretch>
            <a:fillRect/>
          </a:stretch>
        </p:blipFill>
        <p:spPr bwMode="auto">
          <a:xfrm>
            <a:off x="6228184" y="3933056"/>
            <a:ext cx="1080120" cy="723792"/>
          </a:xfrm>
          <a:prstGeom prst="rect">
            <a:avLst/>
          </a:prstGeom>
          <a:noFill/>
        </p:spPr>
      </p:pic>
      <p:pic>
        <p:nvPicPr>
          <p:cNvPr id="59" name="Picture 14" descr="Image of National Flag"/>
          <p:cNvPicPr>
            <a:picLocks noChangeAspect="1" noChangeArrowheads="1"/>
          </p:cNvPicPr>
          <p:nvPr/>
        </p:nvPicPr>
        <p:blipFill>
          <a:blip r:embed="rId18" cstate="print"/>
          <a:srcRect/>
          <a:stretch>
            <a:fillRect/>
          </a:stretch>
        </p:blipFill>
        <p:spPr bwMode="auto">
          <a:xfrm>
            <a:off x="6156176" y="4941168"/>
            <a:ext cx="1159883" cy="777241"/>
          </a:xfrm>
          <a:prstGeom prst="rect">
            <a:avLst/>
          </a:prstGeom>
          <a:noFill/>
        </p:spPr>
      </p:pic>
      <p:pic>
        <p:nvPicPr>
          <p:cNvPr id="60" name="Picture 10" descr="Image of National Flag"/>
          <p:cNvPicPr>
            <a:picLocks noChangeAspect="1" noChangeArrowheads="1"/>
          </p:cNvPicPr>
          <p:nvPr/>
        </p:nvPicPr>
        <p:blipFill>
          <a:blip r:embed="rId19" cstate="print"/>
          <a:srcRect/>
          <a:stretch>
            <a:fillRect/>
          </a:stretch>
        </p:blipFill>
        <p:spPr bwMode="auto">
          <a:xfrm>
            <a:off x="6228184" y="5877272"/>
            <a:ext cx="1116678" cy="7482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rownies"/>
          <p:cNvPicPr>
            <a:picLocks noChangeAspect="1" noChangeArrowheads="1"/>
          </p:cNvPicPr>
          <p:nvPr/>
        </p:nvPicPr>
        <p:blipFill>
          <a:blip r:embed="rId2" cstate="print"/>
          <a:srcRect/>
          <a:stretch>
            <a:fillRect/>
          </a:stretch>
        </p:blipFill>
        <p:spPr bwMode="auto">
          <a:xfrm>
            <a:off x="467544" y="260648"/>
            <a:ext cx="2143125" cy="2857500"/>
          </a:xfrm>
          <a:prstGeom prst="rect">
            <a:avLst/>
          </a:prstGeom>
          <a:noFill/>
        </p:spPr>
      </p:pic>
      <p:sp>
        <p:nvSpPr>
          <p:cNvPr id="3" name="TextBox 2"/>
          <p:cNvSpPr txBox="1"/>
          <p:nvPr/>
        </p:nvSpPr>
        <p:spPr>
          <a:xfrm>
            <a:off x="2843808" y="692696"/>
            <a:ext cx="2448272" cy="646331"/>
          </a:xfrm>
          <a:prstGeom prst="rect">
            <a:avLst/>
          </a:prstGeom>
          <a:noFill/>
        </p:spPr>
        <p:txBody>
          <a:bodyPr wrap="square" rtlCol="0">
            <a:spAutoFit/>
          </a:bodyPr>
          <a:lstStyle/>
          <a:p>
            <a:pPr algn="ctr"/>
            <a:r>
              <a:rPr lang="en-GB" sz="3600" dirty="0" smtClean="0">
                <a:latin typeface="Comic Sans MS" pitchFamily="66" charset="0"/>
              </a:rPr>
              <a:t>CANADA</a:t>
            </a:r>
            <a:endParaRPr lang="en-GB" sz="3600" dirty="0">
              <a:latin typeface="Comic Sans MS" pitchFamily="66" charset="0"/>
            </a:endParaRPr>
          </a:p>
        </p:txBody>
      </p:sp>
      <p:sp>
        <p:nvSpPr>
          <p:cNvPr id="4" name="Rectangle 3"/>
          <p:cNvSpPr/>
          <p:nvPr/>
        </p:nvSpPr>
        <p:spPr>
          <a:xfrm>
            <a:off x="5436096" y="4365104"/>
            <a:ext cx="3240360" cy="2246769"/>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Brownie activities include:</a:t>
            </a:r>
          </a:p>
          <a:p>
            <a:r>
              <a:rPr lang="en-GB" sz="1400" dirty="0" smtClean="0">
                <a:latin typeface="Comic Sans MS" pitchFamily="66" charset="0"/>
              </a:rPr>
              <a:t>Learning about healthy friendships </a:t>
            </a:r>
          </a:p>
          <a:p>
            <a:r>
              <a:rPr lang="en-GB" sz="1400" dirty="0" smtClean="0">
                <a:latin typeface="Comic Sans MS" pitchFamily="66" charset="0"/>
              </a:rPr>
              <a:t>Community service projects </a:t>
            </a:r>
          </a:p>
          <a:p>
            <a:r>
              <a:rPr lang="en-GB" sz="1400" dirty="0" smtClean="0">
                <a:latin typeface="Comic Sans MS" pitchFamily="66" charset="0"/>
              </a:rPr>
              <a:t>Celebrating different cultures </a:t>
            </a:r>
          </a:p>
          <a:p>
            <a:r>
              <a:rPr lang="en-GB" sz="1400" dirty="0" smtClean="0">
                <a:latin typeface="Comic Sans MS" pitchFamily="66" charset="0"/>
              </a:rPr>
              <a:t>Finding out how to use basic tools, like screwdrivers and hammers </a:t>
            </a:r>
          </a:p>
          <a:p>
            <a:r>
              <a:rPr lang="en-GB" sz="1400" dirty="0" smtClean="0">
                <a:latin typeface="Comic Sans MS" pitchFamily="66" charset="0"/>
              </a:rPr>
              <a:t>Planning menus for healthy eating </a:t>
            </a:r>
          </a:p>
          <a:p>
            <a:r>
              <a:rPr lang="en-GB" sz="1400" dirty="0" smtClean="0">
                <a:latin typeface="Comic Sans MS" pitchFamily="66" charset="0"/>
              </a:rPr>
              <a:t>Visiting an artist's studio </a:t>
            </a:r>
          </a:p>
          <a:p>
            <a:r>
              <a:rPr lang="en-GB" sz="1400" dirty="0" smtClean="0">
                <a:latin typeface="Comic Sans MS" pitchFamily="66" charset="0"/>
              </a:rPr>
              <a:t>Planting an edible garden </a:t>
            </a:r>
          </a:p>
          <a:p>
            <a:r>
              <a:rPr lang="en-GB" sz="1400" dirty="0" smtClean="0">
                <a:latin typeface="Comic Sans MS" pitchFamily="66" charset="0"/>
              </a:rPr>
              <a:t>Learning how to build and light a fire</a:t>
            </a:r>
            <a:endParaRPr lang="en-GB" sz="1400" dirty="0">
              <a:latin typeface="Comic Sans MS" pitchFamily="66" charset="0"/>
            </a:endParaRPr>
          </a:p>
        </p:txBody>
      </p:sp>
      <p:sp>
        <p:nvSpPr>
          <p:cNvPr id="5" name="Rectangle 4"/>
          <p:cNvSpPr/>
          <p:nvPr/>
        </p:nvSpPr>
        <p:spPr>
          <a:xfrm>
            <a:off x="5436096" y="188640"/>
            <a:ext cx="3240360" cy="1600438"/>
          </a:xfrm>
          <a:prstGeom prst="rect">
            <a:avLst/>
          </a:prstGeom>
          <a:ln>
            <a:solidFill>
              <a:schemeClr val="accent6">
                <a:lumMod val="50000"/>
              </a:schemeClr>
            </a:solidFill>
          </a:ln>
        </p:spPr>
        <p:txBody>
          <a:bodyPr wrap="square">
            <a:spAutoFit/>
          </a:bodyPr>
          <a:lstStyle/>
          <a:p>
            <a:r>
              <a:rPr lang="en-GB" sz="1400" dirty="0" smtClean="0">
                <a:latin typeface="Comic Sans MS" pitchFamily="66" charset="0"/>
              </a:rPr>
              <a:t>For girls ages 7 and 8.</a:t>
            </a:r>
            <a:br>
              <a:rPr lang="en-GB" sz="1400" dirty="0" smtClean="0">
                <a:latin typeface="Comic Sans MS" pitchFamily="66" charset="0"/>
              </a:rPr>
            </a:br>
            <a:r>
              <a:rPr lang="en-GB" sz="1400" dirty="0" smtClean="0">
                <a:latin typeface="Comic Sans MS" pitchFamily="66" charset="0"/>
              </a:rPr>
              <a:t>Brownie Units meet once a week, usually for an hour and a half.</a:t>
            </a:r>
          </a:p>
          <a:p>
            <a:r>
              <a:rPr lang="en-GB" sz="1400" dirty="0" smtClean="0">
                <a:latin typeface="Comic Sans MS" pitchFamily="66" charset="0"/>
              </a:rPr>
              <a:t>Brownies have a book to follow called ‘Brownies can do it’</a:t>
            </a:r>
          </a:p>
          <a:p>
            <a:r>
              <a:rPr lang="en-GB" sz="1400" dirty="0" smtClean="0">
                <a:latin typeface="Comic Sans MS" pitchFamily="66" charset="0"/>
              </a:rPr>
              <a:t>Some Canadian Brownies speak French as their first language. </a:t>
            </a:r>
            <a:endParaRPr lang="en-GB" sz="1400" dirty="0">
              <a:latin typeface="Comic Sans MS" pitchFamily="66" charset="0"/>
            </a:endParaRPr>
          </a:p>
        </p:txBody>
      </p:sp>
      <p:sp>
        <p:nvSpPr>
          <p:cNvPr id="7" name="Rectangle 6"/>
          <p:cNvSpPr/>
          <p:nvPr/>
        </p:nvSpPr>
        <p:spPr>
          <a:xfrm>
            <a:off x="5436096" y="1844824"/>
            <a:ext cx="3240360" cy="1384995"/>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Brownie Promise</a:t>
            </a:r>
          </a:p>
          <a:p>
            <a:r>
              <a:rPr lang="en-GB" sz="1400" dirty="0" smtClean="0">
                <a:latin typeface="Comic Sans MS" pitchFamily="66" charset="0"/>
              </a:rPr>
              <a:t>I promise to do my best,</a:t>
            </a:r>
          </a:p>
          <a:p>
            <a:r>
              <a:rPr lang="en-GB" sz="1400" dirty="0" smtClean="0">
                <a:latin typeface="Comic Sans MS" pitchFamily="66" charset="0"/>
              </a:rPr>
              <a:t>To be true to myself, my beliefs and Canada,</a:t>
            </a:r>
          </a:p>
          <a:p>
            <a:r>
              <a:rPr lang="en-GB" sz="1400" dirty="0" smtClean="0">
                <a:latin typeface="Comic Sans MS" pitchFamily="66" charset="0"/>
              </a:rPr>
              <a:t>I will take action for a better world,</a:t>
            </a:r>
          </a:p>
          <a:p>
            <a:r>
              <a:rPr lang="en-GB" sz="1400" dirty="0" smtClean="0">
                <a:latin typeface="Comic Sans MS" pitchFamily="66" charset="0"/>
              </a:rPr>
              <a:t>And respect the Brownie Law</a:t>
            </a:r>
            <a:endParaRPr lang="en-GB" sz="1400" dirty="0">
              <a:latin typeface="Comic Sans MS" pitchFamily="66" charset="0"/>
            </a:endParaRPr>
          </a:p>
        </p:txBody>
      </p:sp>
      <p:sp>
        <p:nvSpPr>
          <p:cNvPr id="8" name="Rectangle 7"/>
          <p:cNvSpPr/>
          <p:nvPr/>
        </p:nvSpPr>
        <p:spPr>
          <a:xfrm>
            <a:off x="5436096" y="3284984"/>
            <a:ext cx="3240360" cy="954107"/>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Brownie Law</a:t>
            </a:r>
          </a:p>
          <a:p>
            <a:r>
              <a:rPr lang="en-GB" sz="1400" dirty="0" smtClean="0">
                <a:latin typeface="Comic Sans MS" pitchFamily="66" charset="0"/>
              </a:rPr>
              <a:t>As a Brownie I am honest and kind. I help take care of the world around me.</a:t>
            </a:r>
            <a:endParaRPr lang="en-GB" sz="1400" dirty="0">
              <a:latin typeface="Comic Sans MS" pitchFamily="66" charset="0"/>
            </a:endParaRPr>
          </a:p>
        </p:txBody>
      </p:sp>
      <p:pic>
        <p:nvPicPr>
          <p:cNvPr id="19461" name="Picture 5" descr="Girl Guides of Canada.svg">
            <a:hlinkClick r:id="rId3"/>
          </p:cNvPr>
          <p:cNvPicPr>
            <a:picLocks noChangeAspect="1" noChangeArrowheads="1"/>
          </p:cNvPicPr>
          <p:nvPr/>
        </p:nvPicPr>
        <p:blipFill>
          <a:blip r:embed="rId4" cstate="print"/>
          <a:srcRect/>
          <a:stretch>
            <a:fillRect/>
          </a:stretch>
        </p:blipFill>
        <p:spPr bwMode="auto">
          <a:xfrm>
            <a:off x="1979712" y="3284984"/>
            <a:ext cx="1333500" cy="1362075"/>
          </a:xfrm>
          <a:prstGeom prst="rect">
            <a:avLst/>
          </a:prstGeom>
          <a:noFill/>
        </p:spPr>
      </p:pic>
      <p:pic>
        <p:nvPicPr>
          <p:cNvPr id="19463" name="Picture 7" descr="http://www.rcinet.ca/english/illustration/htmleditor/GIRL%20GUIDES.JPG"/>
          <p:cNvPicPr>
            <a:picLocks noChangeAspect="1" noChangeArrowheads="1"/>
          </p:cNvPicPr>
          <p:nvPr/>
        </p:nvPicPr>
        <p:blipFill>
          <a:blip r:embed="rId5" cstate="print"/>
          <a:srcRect l="21826" t="13840" r="55914"/>
          <a:stretch>
            <a:fillRect/>
          </a:stretch>
        </p:blipFill>
        <p:spPr bwMode="auto">
          <a:xfrm>
            <a:off x="3635896" y="3284984"/>
            <a:ext cx="1712325" cy="3280093"/>
          </a:xfrm>
          <a:prstGeom prst="rect">
            <a:avLst/>
          </a:prstGeom>
          <a:noFill/>
        </p:spPr>
      </p:pic>
      <p:pic>
        <p:nvPicPr>
          <p:cNvPr id="19465" name="Picture 9" descr="https://dox3erp.distributech.ca/ModulesERP/Uploads/36/ItemImages/150110_m.jpg"/>
          <p:cNvPicPr>
            <a:picLocks noChangeAspect="1" noChangeArrowheads="1"/>
          </p:cNvPicPr>
          <p:nvPr/>
        </p:nvPicPr>
        <p:blipFill>
          <a:blip r:embed="rId6" cstate="print"/>
          <a:srcRect/>
          <a:stretch>
            <a:fillRect/>
          </a:stretch>
        </p:blipFill>
        <p:spPr bwMode="auto">
          <a:xfrm>
            <a:off x="251520" y="3284984"/>
            <a:ext cx="1554684" cy="1575073"/>
          </a:xfrm>
          <a:prstGeom prst="rect">
            <a:avLst/>
          </a:prstGeom>
          <a:noFill/>
        </p:spPr>
      </p:pic>
      <p:pic>
        <p:nvPicPr>
          <p:cNvPr id="19467" name="Picture 11" descr="http://western.wagggs.org/shared/uploads/organisations/images/thumb_Canada.JPG.PNG"/>
          <p:cNvPicPr>
            <a:picLocks noChangeAspect="1" noChangeArrowheads="1"/>
          </p:cNvPicPr>
          <p:nvPr/>
        </p:nvPicPr>
        <p:blipFill>
          <a:blip r:embed="rId7" cstate="print"/>
          <a:srcRect t="15120" b="15329"/>
          <a:stretch>
            <a:fillRect/>
          </a:stretch>
        </p:blipFill>
        <p:spPr bwMode="auto">
          <a:xfrm>
            <a:off x="683568" y="4869160"/>
            <a:ext cx="2381250" cy="1656184"/>
          </a:xfrm>
          <a:prstGeom prst="rect">
            <a:avLst/>
          </a:prstGeom>
          <a:noFill/>
        </p:spPr>
      </p:pic>
      <p:pic>
        <p:nvPicPr>
          <p:cNvPr id="15" name="Picture 2" descr="Image of National Flag "/>
          <p:cNvPicPr>
            <a:picLocks noChangeAspect="1" noChangeArrowheads="1"/>
          </p:cNvPicPr>
          <p:nvPr/>
        </p:nvPicPr>
        <p:blipFill>
          <a:blip r:embed="rId8" cstate="print"/>
          <a:srcRect/>
          <a:stretch>
            <a:fillRect/>
          </a:stretch>
        </p:blipFill>
        <p:spPr bwMode="auto">
          <a:xfrm>
            <a:off x="2987824" y="1691876"/>
            <a:ext cx="2304256" cy="11610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4" y="188640"/>
            <a:ext cx="2448272" cy="646331"/>
          </a:xfrm>
          <a:prstGeom prst="rect">
            <a:avLst/>
          </a:prstGeom>
          <a:noFill/>
        </p:spPr>
        <p:txBody>
          <a:bodyPr wrap="square" rtlCol="0">
            <a:spAutoFit/>
          </a:bodyPr>
          <a:lstStyle/>
          <a:p>
            <a:pPr algn="ctr"/>
            <a:r>
              <a:rPr lang="en-GB" sz="3600" dirty="0" smtClean="0">
                <a:latin typeface="Comic Sans MS" pitchFamily="66" charset="0"/>
              </a:rPr>
              <a:t>IRELAND</a:t>
            </a:r>
            <a:endParaRPr lang="en-GB" sz="3600" dirty="0">
              <a:latin typeface="Comic Sans MS" pitchFamily="66" charset="0"/>
            </a:endParaRPr>
          </a:p>
        </p:txBody>
      </p:sp>
      <p:sp>
        <p:nvSpPr>
          <p:cNvPr id="4" name="Rectangle 3"/>
          <p:cNvSpPr/>
          <p:nvPr/>
        </p:nvSpPr>
        <p:spPr>
          <a:xfrm>
            <a:off x="2771800" y="764704"/>
            <a:ext cx="5976664" cy="3323987"/>
          </a:xfrm>
          <a:prstGeom prst="rect">
            <a:avLst/>
          </a:prstGeom>
          <a:ln>
            <a:solidFill>
              <a:schemeClr val="accent6">
                <a:lumMod val="50000"/>
              </a:schemeClr>
            </a:solidFill>
          </a:ln>
        </p:spPr>
        <p:txBody>
          <a:bodyPr wrap="square">
            <a:spAutoFit/>
          </a:bodyPr>
          <a:lstStyle/>
          <a:p>
            <a:r>
              <a:rPr lang="en-GB" sz="1400" b="1" dirty="0">
                <a:latin typeface="Comic Sans MS" pitchFamily="66" charset="0"/>
              </a:rPr>
              <a:t>Age Range</a:t>
            </a:r>
            <a:r>
              <a:rPr lang="en-GB" sz="1400" dirty="0">
                <a:latin typeface="Comic Sans MS" pitchFamily="66" charset="0"/>
              </a:rPr>
              <a:t>: 6½ - 11 yrs</a:t>
            </a:r>
            <a:endParaRPr lang="en-GB" sz="1400" dirty="0" smtClean="0">
              <a:latin typeface="Comic Sans MS" pitchFamily="66" charset="0"/>
            </a:endParaRPr>
          </a:p>
          <a:p>
            <a:r>
              <a:rPr lang="en-GB" sz="1400" b="1" dirty="0">
                <a:latin typeface="Comic Sans MS" pitchFamily="66" charset="0"/>
              </a:rPr>
              <a:t>Promise</a:t>
            </a:r>
            <a:r>
              <a:rPr lang="en-GB" sz="1400" dirty="0">
                <a:latin typeface="Comic Sans MS" pitchFamily="66" charset="0"/>
              </a:rPr>
              <a:t>: "I promise to do my best, to do my duty to my God* and my country, to help those at home everyday, and to obey the Brownie Guide Law". </a:t>
            </a:r>
            <a:endParaRPr lang="en-GB" sz="1400" dirty="0" smtClean="0">
              <a:latin typeface="Comic Sans MS" pitchFamily="66" charset="0"/>
            </a:endParaRPr>
          </a:p>
          <a:p>
            <a:r>
              <a:rPr lang="en-GB" sz="1400" i="1" dirty="0">
                <a:latin typeface="Comic Sans MS" pitchFamily="66" charset="0"/>
              </a:rPr>
              <a:t>*The word "God" can be replaced by the word "faith" according to one's spiritual beliefs.</a:t>
            </a:r>
            <a:r>
              <a:rPr lang="en-GB" sz="1400" dirty="0">
                <a:latin typeface="Comic Sans MS" pitchFamily="66" charset="0"/>
              </a:rPr>
              <a:t> </a:t>
            </a:r>
            <a:endParaRPr lang="en-GB" sz="1400" dirty="0" smtClean="0">
              <a:latin typeface="Comic Sans MS" pitchFamily="66" charset="0"/>
            </a:endParaRPr>
          </a:p>
          <a:p>
            <a:r>
              <a:rPr lang="en-GB" sz="1400" dirty="0">
                <a:latin typeface="Comic Sans MS" pitchFamily="66" charset="0"/>
              </a:rPr>
              <a:t>When a Brownie Guide makes her promise she holds up 3 fingers of the right hand, keeping the thumb and little finger bent so that they touch. </a:t>
            </a:r>
            <a:endParaRPr lang="en-GB" sz="1400" dirty="0" smtClean="0">
              <a:latin typeface="Comic Sans MS" pitchFamily="66" charset="0"/>
            </a:endParaRPr>
          </a:p>
          <a:p>
            <a:r>
              <a:rPr lang="en-GB" sz="1400" b="1" dirty="0">
                <a:latin typeface="Comic Sans MS" pitchFamily="66" charset="0"/>
              </a:rPr>
              <a:t>Motto</a:t>
            </a:r>
            <a:r>
              <a:rPr lang="en-GB" sz="1400" dirty="0">
                <a:latin typeface="Comic Sans MS" pitchFamily="66" charset="0"/>
              </a:rPr>
              <a:t>: "Lend a Hand" </a:t>
            </a:r>
            <a:endParaRPr lang="en-GB" sz="1400" dirty="0" smtClean="0">
              <a:latin typeface="Comic Sans MS" pitchFamily="66" charset="0"/>
            </a:endParaRPr>
          </a:p>
          <a:p>
            <a:r>
              <a:rPr lang="en-GB" sz="1400" b="1" dirty="0">
                <a:latin typeface="Comic Sans MS" pitchFamily="66" charset="0"/>
              </a:rPr>
              <a:t>Handshake</a:t>
            </a:r>
            <a:r>
              <a:rPr lang="en-GB" sz="1400" dirty="0">
                <a:latin typeface="Comic Sans MS" pitchFamily="66" charset="0"/>
              </a:rPr>
              <a:t>: Brownie Guides may use the left handshake, in common with all members of the Guide and Scout movement worldwide. </a:t>
            </a:r>
            <a:endParaRPr lang="en-GB" sz="1400" dirty="0" smtClean="0">
              <a:latin typeface="Comic Sans MS" pitchFamily="66" charset="0"/>
            </a:endParaRPr>
          </a:p>
          <a:p>
            <a:r>
              <a:rPr lang="en-GB" sz="1400" b="1" dirty="0">
                <a:latin typeface="Comic Sans MS" pitchFamily="66" charset="0"/>
              </a:rPr>
              <a:t>Uniform</a:t>
            </a:r>
            <a:r>
              <a:rPr lang="en-GB" sz="1400" dirty="0">
                <a:latin typeface="Comic Sans MS" pitchFamily="66" charset="0"/>
              </a:rPr>
              <a:t>: Brownie Guides wear a yellow sweatshirt and/or polo shirt with the IGG logo, a navy neckerchief with black </a:t>
            </a:r>
            <a:r>
              <a:rPr lang="en-GB" sz="1400" dirty="0" err="1">
                <a:latin typeface="Comic Sans MS" pitchFamily="66" charset="0"/>
              </a:rPr>
              <a:t>woggle</a:t>
            </a:r>
            <a:r>
              <a:rPr lang="en-GB" sz="1400" dirty="0">
                <a:latin typeface="Comic Sans MS" pitchFamily="66" charset="0"/>
              </a:rPr>
              <a:t>, Brownie Guide sash, navy tracksuit bottoms and runners. </a:t>
            </a:r>
          </a:p>
        </p:txBody>
      </p:sp>
      <p:sp>
        <p:nvSpPr>
          <p:cNvPr id="23556" name="AutoShape 4" descr="data:image/jpeg;base64,/9j/4AAQSkZJRgABAQAAAQABAAD/2wCEAAkGBhIRERQSERQUFRMWFhgXGRQXGBgVFRgYFRwWFBgcFxgcHCYgFxwlHRcXHy8gIycpLC0sHx4xNTAqNSYrLCkBCQoKDgwOGg8PGiolHyU0LC81NC8sLCwsLTAtLCw0Ly0sLDQsLDAsLDQpKiwsKSwsLywsLCwsLDQsLCwqLCwsLP/AABEIANkA6QMBIgACEQEDEQH/xAAbAAEAAgMBAQAAAAAAAAAAAAAABQYDBAcCAf/EAEYQAAEDAgIGBgcFBgQGAwAAAAEAAgMEEQUhBhIxQVFhEyIycYGRBxQjQkNSoTNTYnKxNGNzgpLBJKLR8BVEg5OywiU1s//EABsBAAEFAQEAAAAAAAAAAAAAAAADBAUGBwIB/8QANBEAAQMCBAIIBgICAwAAAAAAAQACAwQRBRIhMUFRBhMicYGh0fAUYZGxweEyQjPxFSNS/9oADAMBAAIRAxEAPwDuKIiEIiIhCIiIQiIiEIiKK0j0mp6CEzVL9VuxrRm97tzWN2uP+zZCFKqs496RqGkd0bpekn2dBCDNLfgWt7J/MQqrVT4himc7n0NGdlPGbVMg/fSfDB+Udx4qSwjAqelbqU8TYxvIHWd+Zx6zvEqu1uPwU5LI+275bfX0TmOmc7U6LFLp1icx/wALh7YWHZJVygHxij6w8/Fa7343Jm6upoTwiptcecjrqcRV2XpFWP8A42b3D1unYpWDdQP/AA/Fb3/4tJ3erQW/Remvxthu2uppeUtNqeZYbqcRIDHq4f38h6Lr4aPkoxmm+JwftNDHO3e+kk61v4UmZ7gVOYF6RaGrf0TZDFP9xO0wy34Bru0fykrWWhi2B09U3UqImSDcSOsPyuGbfAqTpukzwbTsBHMaH6f6SL6Qf1KvyLl9LLiGGZwOfXUg200pvURj9zL79vld3Dir1o3pRT18XS079YDJzD1ZI3b2yN2tO3+11baWshqmZ4nX+47wmT2OYbOUsiIna4RERCEREQhEREIRERCEREQhEREIRERCERFhq6tkTHSSODWMaXOcdga0XJPghCi9LNKosPg6WQFz3HUihbm+WQ9lrR+p3DyNJwrA5ZZvXsQIkqyOowfZUzT7kQ+bi7be/eceDl+IVBxOoBDc20kTvhw7OkI+d+2+4crWsqo+OYuXONNCdBuefy7ufPu3kKeDTO5ERFUk9RERCEREQhEREIRQGL4DI2X12gcIqxozHw6hu0smG++520eRE+icU1TJTSCSI2PvQrl7A8WKkdENLY8QhL2gxzRnUmgd24pBtB4jbY7+8ECeXLMeiko5m4nStJfGLVETfjwDb/OwZg8BysulYbiMdRFHNE4OjkaHtcN4cLjuPJadh9cythEjd+I5H3soiWMxusVsoiJ+k0REQhEREIRERCEREQhEREIRERCEXP8A0l1ZqJafCmEgTe2qCNop4j2eWu8W8Oa6AuXaOzes1VdXHMSTGCI/uafqC3JzrnvCjcUqvhaV0g32Hefd0rCzO8BWBjAAAAAAAABkABkAOS9IiyxTCIiIQiIlkIRERCEREQhEREIXwhRfo+qfU6ufDHH2TgamlvuY42ljH5XZgcCSpVVrTOQ0/q2IN7VJO1zrbTDKRFKPIhTuA1Zgqgw7O08eHnp4pvUszMvyXVEXxjgQCMwcweIX1aQopEREIRERCEREQhEREIRERCEREQhRukmIer0lRPexjhkeDza0kfWyo2hFF0WH0rN/RNcb5HWk9ob87uVg9KsurhFaRvi1f63NZ/dalCzVijHBjB5NAVS6UPIijZzJP0H7T2kGpKzoii9ItII6OEyPBc4nVjjHakedjR+pO4KlRxuleGMFyU/JDRcrPi2Mw0sZlneGN2C+ZceDWjNx5BUjEdPaqbKmY2nj+8lGvMRxEfZZ/NdQk8kk8vT1Lg+X3QOxE35Yxu5u2lelpmF9FYYmh9V2ncuA9VW6vFnE5YdBzXiczS5zVNTIf4rmN59VlgByWAYYwEluu1x95skgd56y2l5llDQXONgBcngArW2kgjbZrAB3BRBqJnH+RWWlxCrh+xqpgPklInZ5PzHeCrDhfpHLSG10YjGz1iO7ov52nrR9+Y7lUi6aNrJJ49SKXNj/AJb9lso90uGYOzO3dskKJqsEoa1p7FjzGhT2OuqKc9o3C61FK1zQ5pDmkAhwNwQdhBG0L2uU4Djr8OdlrOpCbviGZivtkiHD5meIXU4J2va17CHNcA5rhmCDmCFmOK4VLh0uR+oOx5/tWamqWVDMzV7REUSnKLRx2g6emnhtfXie23MtNvrZbyALpjyxwcOGqCLiy3PR1iZqMLo5TtMLWk8XR+zP1aVY1SfQ+bYaGDZHPUMHcJX2/VXZbEDcXUEiIi9QiIiEIiIhCIiIQiIiEIiIhCqvpThLsIrQN0Jd/QWv/wDVadDJrRRu4sYfNoKs2kGH+sUs8P3kUjPFzS0fUqh6DVnS4fTOO0RBjuOtF7M359VVLpQwmKN/IkfUfpPaQ9ohTq5Pi2K+uVT573iZrRQDdqg2fJ3vI28AFe9OMRMFDO5mT3NEbOOtKRGLc+sT4LnkEIY1rG7GgAdwySvQ+ha9z6pw20H5TPGJy1gjHFe0RFo6rCLJhGG+t1Gq7OCEh0nB8m1jOYHaPgFq1lQWMJaLuNmtb8z3GzR5lXfAMJFNAyLa7tPd80js3nz+gCRf2jl+qWZ2Rn+nqtyppmyMcyRocxwIc07CDxVBq6B1JN0DiXRuBMLzmS0bWOO9zfqF0JRekuEeswOY3KRvXjdwkbm3zzaeRQ4f2G492Qwj+J2Pu6qSsHo8xXo5H0Lj1CDLByF/aRjkCdYciVWqSoEjGvAtcbOB2EeBBC9Cq6Gann2dFMwk/geejfc8LOUXjVG2tonN42uO9OqCZ0E4B46FdgREWKq5ojdqLTxmuEFPNMfhxvf4taSPrZdMaXuDRxQTYXWX0Pt/+O1tz6ipcO4yvA/RXZVn0a4cYMKo4zkeha8jgZLykf5rKzLYgLCygkREXqEREQhEREIRERCEREQhEXwmyqmL+k+ggf0TZHVE33NM0zvvzLeqPErwkAXKFbFy7R+L1asr6E5Bk3rEQ/dVPXy5Ndcd5W/Jpxik37PQRwt3PqphfxjjzHn4qBr8FxaapbWOqKNk7IzEAyOTUcwnW1X61ybHMcFXsWqaSop3Q9a2/DW+o7r9ycwte1wdYr76TXewp27nVcYI4gNkcPqAqkrBpHguLVDYw8UcgjlbL7Jz43EtDm29pcZ6x4bFWqt8kGVTDLB+J7bx+Ejbt/RP+jE8ENN1JkbmuToVHYrFJI8Pa02ssqL4yQOF2kEHeDcea+q5XuoHZZ8BpemrWXzZA3pT/Ed1I/IazvJXpVnQWD2c02+WZwB4si9m2x4XDlYaurZEx0kjg1jRcuOwAJBh0Ljx9/ZLSDUNHD391lRVePTxmsC+GSOEkASuLcr5AvjGbG88+5WgFdNcHbLlzC3dUDEKboaueMdlxbM3/q3D/wDO0+aj8b+wfnbs/RzSp/TGK1VTv+aOVh4dUskHjmVC10PSBkQ2yyxR8+s9tyO4ApF7gyJ99hf7X/KWaM0rCONvT8Ls10QosGKvKKtabMM7aegZfWrJmxm20RMIkld4ABWQlUXDMQrp61+I0cVPJEwOp4enc9l2gjpJGao95wIud2W5S+ERsNQJZSAxutzz4D66+BSE5OXKNyu0RRhoDWiwAAA4AZAL0ufs9IGIRftOGOc3e+mmZLzyjdZylsG9JmH1Luj6UwzbOhqGmCS/DrZE8gStIiqIptY3A9xBUWWlu4VqRESy5RERCEREQhEREIRVjSrT2GicIGNdUVb+xTRZv73nZG3mfJR2mOmUvTf8Pw7VNUReWY5x0zDsLuMh3N7itPAdHYqRp1bvlebyTv60srjmS5xztfdsH1ULieLx0QyjV/L8lLxQmTuWhPg1ZX9bE5yIzsoqclkIHCV460p+nBTWH4ZDTs1II2Rt4MaG377be8raRUKrxCoqzeV2nLh9FJMiazYIiImKURfCLixzB3bl9RCFV8V9HlNKS+G9NKfeiyYT+OI9V3hbvVOxXC6qizqGa8Y/5iIFzOXSM7UffmF1laOOMBppwdhhlB7ixwViwzHquleGZszeR/BTGpoYZhcjVVbQpgFBT23s1j3uc5x+pUXppU68sNN7oBneONjqRg8Rrax8ApbQv9gpf4Q/Uqr41XM9eqXPe1uqIo7OcB2WaxIueL/NaxpkaD8vsqprneRuL/ey+PaCCCLgixHEHarFoTVl1N0biS6B7ornaWts5h/pcB4KonGqf71h7jf9FPaBVDXSVeo4OaTCbg3F9VzbfRdue0uFj79hchjgx2YHn7+qzadDOk/jP/8AzctXRik6bEIR7sLXTu77dHH43cT4Lc05fb1UbjM4nwif/qVKejbDrQPqnCzqh1232iFl2x+fWd4hV/pDWCmo5BxdoPEa+SkcOh6yVruAH5KuCIqTpPpzm6noSHSbHz7Y4uTdz5OQyG/lltHRTVkgihFz5DvVmllZE3M86LHp/pGXa1DTOs9w9tINkbD7g/G7eNzb8cvGjWnDIGR01VG2FrQGMmZcwEDIa984ieJuL7wq1TUwYLC5uSS4m7nOOZc47yVkc0EEEXByIOYPetPZ0YpvhBTvvfe/zVZdi0nXZwNOS661wIuMwd+5auJYRBUt1J4mSN4OANu47W+C59oppE6ie2GVxNI86rSc+geTkL/dEm34T9emLOcQoJ8MnyOPcRpdWKCdlQzM1Vynw6uw/rYdMZYRtoqhxc23CGU9aM8AcuN1btFdOoK7Wjs6GpZ9pTS9WVvMfO38Q5XtdaiiMe0bjqtV13RTx5xVEeUsZGyx3t4tPPZtUth3SGSMhlTq3nxHfz+/ek5aUHVi6MipOh+msjpfUMQDWVgF2SNyiqWD3o+D+LO+3AXZXhj2yND2G4KjyCDYoiIu14iq2nulT6SJkVOA6sqHdHAw7Afekd+FgzPhzVne8AEk2AzJOwALluj85r6qfE39lxMNKD7sEZILhwL3XPnuKYYjWCjgMp32HzKUiZndZSGjuAMpItQEvkcdeWV2b5ZHZuc49+wbvO8qiLLZZHSvL3m5KmAABYIiIk16iIqNprpO9zzR0zi2w9vK3a0OGUbDueRtO4c09oaGWtmEMQ1PkOaSmmbCwvdspLG9PYYHuihaaiZuRawgMYf3khyaeQueSrFVpXiEvxY4G/LCzWdb+JJfPmAFGwQNY0NYAGjYB/vbzXmoqQy2Rc5xs1jRdzncGjf/AGWoUXRuhpW3kbmPM+irE2JzyutHoPNe55pyCZKyr5npiwW5htgFr0tLV1QLaaarcw5GWSokbDnkbXzk7gFYMJ0PL7SVtnHa2nBvGz85+K7/ACjmrS5zWtuSGtaNpsAAPoApUUUBFgwAdwv+k3+Jkb/Yk+X797qs4ZoU5kTIp6mZ7GiwijPQx2JvY6vWcMztIUrSaM0kWbIIgdusWhzr8dZ1yoyXTdsjzHRRPqnjaW9SMDZcvO6++1ua1cTfi3Qvl1oYtWzuiib0kmqD1rOcCLgZ2G227esDG3+Ivbx81wRK49o2v4eStjadm5rQeQH+ir2hrdZ9bNsa+pc1otbKLq+WdvBVeqqnGJ0r6mpe3V1h7UtHKwbq77ZK9aM4Z6vSxRHtBt3/AJ39Z31NvBdi7njT5rkgNYdd9FAadULqqekpWu1S/pnk7SAGgXtcXB6wUhFpfVYfGGVtOJImNDWz0+TbNFmh7DbU2AXyHetCoxyJmKvdMS1kcIha+12CR5EjtZ3u5EDPmreCHDcQR3gg/qCo6rw2nxAETC9jp8k5iqpKbLl2sqTimklTXCznCGncPsonXc8H7yUbvwtsFqRRBoDWgBo2AZAKXxfRAsvJRWG91OTaN3Exn4buXZPJQtPUh4NrgtOq5rhZzXDaHDcU6oqWCkb1UTQ38+PFIVMskxzk3H28FlREUgma8yxBzS1wu0ixHEFXT0e4y6WF1PKby05DLna+Ii8TjzsC08xzVNW3o3V9DiEDtjZg6B3DMdJH46zbDvVb6SUIqqJzrdpuo8N/JSuFzmObLwK6kiIsfVuUXpDgLKuLUJLJGnXilbk+KQdlzT37Rv8AIqX0C0sfVMfT1QDa2nIbK0bHg9mVnFrhnlsPC4XhVvSlj6aSLE4ATLTZSsHxaZx9o08S3tDhmdysuA4kYJBA89l23yPoffFNKmLMMw3XU0WChrWTRsljOsyRrXtdxa4Ag+RWdaAo1U70q4m+OgdDF9rVPZTM/wCsbOP9AcsVBRNhiZEwWZG1rB3NFlpabP6bF6CDdDFNUkfiNomeR1ipRUbpNOTKyEbAX+v+vNSFI3QuRERVNPUREQhROlGNeqUskwF3gBrG/NI86rB5m/cCuZUsGo2xOs4kue47XPdm5x43Ks3pHqtaelg3N153Dm32cd/FzlXZZQxpc42aBcngAtS6JUbYqQ1B3d9h7uqxi8xdIIhwXioqNQCwLnOIa1je09x2Af67ladHNHOg9rNZ1Q4WJGbY2n3I+XE7StXRPBD+1TttI4ezYfhRn/3dtPAWHFWdWsds5j4eqiT2BlG/H0XxzgASTYDMk7ABtuufYliTq52s64pgfZx7Okt8STiODf8AZs+mr3CgqC3bqWP5S5od/lJVYYBYBuywtbhut4L0jM7KdkA5G5hudO5eI6z1aaOpA6rBqSAb4nWuQOLTZ3muhxyBwDmkEEAgjYQcwQuc1NaxmTjmcgwdZ7r7g0ZlSWjmKS0erFVRvip5D7F7yD0d/hyWPUB2i+zZ3cFzWO+R8l2GOez5jzWLHcBbTVEchyonTNfIAMong3HdG5+qTwPDJXDEsTZBC+d56rW62XvX7IHEkkAd62ZIw4FrgC0ixBzBB2gjeFScb0Xmi1OhL5qVji8U17vjdbIsv9o0bQ29xc7V4QY7lvHy/S9BElg7h5/tR1JE7VJkzfI5z5OGs83I7hkLclt4PixongEk0jjYtOfQk5BzfwX2t3bQtanrWSdlwJG1uxw72nMLziUjWxP19haRbiSCAAN5K7LW5LtO3Fchzs9nDfh78l0lV/SXRsy+3gs2oaLcGytHuP8A7O3d2yTwON7aaBsl9cRRh19usGgG/O63V1bMNVwCWO0XOaaoD23AIIJDmntNcMi1w3ELKpPS/CeicayMZZCdo3tGQkA4t38R3KMBvmF6xxOh3Xj2gdpux92RYKmXUdC8bW1EBB4HpGj9CVnWGeLXfAwbX1EDRwvrg/oCkqu3UPzbWK7pr9a23MLsZRCUWCK+Ivj2Aggi4IsQdhByIK+ohC0vRXUGIVOHOJ/wkt477TBPeSPvsdYK+LmtK/oMcpnjIVVPLA7m6G0zfG1x5LpS1fD6j4imZIdyNe8aHzUNK3K8hc1rHF+PVJ3R0ULP63uk/wBVNqEnOrjtYPnpad47mlzP7qbVF6QX+Od3D7KRpv8AGiIigk4RERCFzbTY3xI/hpowP5nyOP1Cj8Jw/wBZqgxwvFCBJINznH7Jh4jIuPcFLaf05bXQSbpYHR/zRv6TxOq/6FetAmtMEkgILpJpC4AgkBp6NgNvwtvnxWw4C8Pw+Fo92/aqdeC2oe7u8/ZVlRLpdWBRS8yRhwLXAEEEEHMEHIgjeFAHQWl2Dpms+7bK8M8Be481YXG2ZyHFRFbpbSRGxma53yR+1d5Mv9Vw8M/slGF/9LrZw3Aqen+xiYwna4C7z3uN3HzWPH6ynjhcKrVMburqEXc87msbtc7hbZxG1VvF9OJ9RzoIejaBcvlsX23lsQNhYXPWO5XPAtE4YnCoc51ROQCKiTMgHMdG3sxtz3Z81CYrjEWHRi7SSb2FrBP6SifUOuXbfO5VGw/GanDdRtZDKKSQnonOIfJE33WPI2kC3VNiN17WV3patkrA+Nwex2xzTcH/AHwU1W0Uc0bo5Wh7HCzmuFwR/vfuXLMX0YqMJkM1LK/1V20ka7WHcJ2b27hIMxv5xGDdJG1B6qcAO4cj3en05J7WYYAM7FcMRwOnqPtoY3niR1v6hn9VgotFaSF4fHC0PGxxu8ju1ibeCjcP05jNhVN6Bx2PvrwO5tkHZ7neasdPUNkGsxzXt4tIcPMK4jI430v5qEd1jBYk28lkRLpdKJJfHsBBBAIIsQdhByIK546j9XmkpvdYQ6MnfE+5aP5TdvgF0NzgBc5Dich5qjaR4jFNVRGB3SFjHskc3NgBIcwa+wkOByF9qTebEFKsBLSOHp7ssC39FKPpsQj+Sna6Z353Axxjvzc7wUXVVIY25BJJAa0Zuc45Na0bySuh6GaPmkg9pbp5T0kp4OIsGDk0Zd9+KrvSbEW01IYge0/Tw4lSGFUxkl6w7BT6IiyRWxEREIVf0j6tXhTxtFc1l+UjHh36BdNsuY6SG9XhTB2jXNfblGx5d/5BdOWkdH7/AALe8/dRVT/kK55pU3osbpn7qiklh73Qu6YfRx+illq+lmlLaaGtYLuo52THiYiejlHkQfBbEcgcA5puCAQeIOYKgOk0JbO2XgRbxH6ITmkddpC9IiKrJ4iIiEKtaf4S6al14xeWBwmYN5Dbh7fFhPiAueNo4pLSNFi4XD2EscQc8y0gnxXaFy7SXA/UZi5o/wAJK67TuhkdmWO4Mcblp7wr10UxJjSaSbY6tvz4j8qFxSnc4dbHuN+5aDOmGypqu7pSR5EFH9MczVVX/eIHkAF7RaN1TOSrfWv5rVfhcbs3h0m/2j3vz42cbLYihawWa0NHBoAH0XpF6GNbsFy6Rztyvj2Agg7CLEcjkVdvR3iRkpBE43kp3GF3EtbnGfFhHkVSlt6O4p6pWMe42intDJwDvhPPiS08iq70loDV0ZLR2m6j8+SksKn6qbKdiupL45oIIIBByIOYIO0Eb19RZArcqDj2gL4ryUADmHN1K42HPoXHJv5Dlw4KnxUsBeWhhimHaZ1oZRyLQRfvC7co/FsAp6oatREyS2wkWcPyvFnN8CrbhvSeWnAjqRnaOPEeqjKjDmyHNGcpXLmtlGypqxwHTGw8CD9V6e6Y7aqq8JdX9Gi6t0voyh+HUVUY+XXbIP8AO0m2611hHo0O+smtyjiB87ZK0N6T4aRc3HgVGHDam+hCp8mGtebyGSU/vHvfmN9ibfReo5gXCGBhlk3RRAEjvtkwcyrvB6M6b40lRPyfJqt8RGG3Vkw7C4adupBGyNvBjQ2/fx8Uxqul0EYIpmXPM6D1S0eEvcf+52nJVvRTQowuFTVFr6i3UY3OOEHbq/M/i7yVuRFQqurlq5TLMbk+9FORxtiblaNERETVKIiL4TxyHFCFC0zOnxylYMxS0807uTpbQN8bXPkulKg+iyAzGrxF3/My6sV/uILxsIvxOsVflq+HU5p6ZkZ3A17zqfNQ0rszyVgrqNk0b4pBrMe1zHDi1wII8iuZ6IyPgMuHTm81IdVpPxIDnE8eFmnhYLqapfpD0alf0dfRtvV0wPU+/hOb4jz2lvO/EJLFKEVlOY+I1Hf70XsMnVuusqLRwbGI6qFk0Ru1w2e81w7TXDc4HIreWXvY5ji1wsQpgG4uEREXKEWGso2TMdHK0PY8Wc07CCsyL0Eg3CFzPGND6ikJdCHVFNuaM54hwt8Vo4jNRFNWMk7DgbbR7w727QuxqKxbRakqjeeFjnfPm2T+tpDvqrrh3S2WFoZUtzDmN/2oapwlkhzMNj5Lm6K2y+jOH4dRVR8tdsg7hrtJAXlnoyj9+qqnDheNv1DLhWEdLaC1+19FHf8ADzX3CqM07WDWe4NHEmwWWj0dqa9hbEzo4XD7eUFodw6Nnadn7xsB3q+4ZoPRQOD2xB8g+JKTK+/G7rgHuAU1PO1jXPe4Na0EucTYADMkngoWv6XPkHV0rLX4nfwCfU+ENjOaQ3Vb0E0hdPE6Co6tXTHo5WnabZB/O9rE8c94VoVEpsBrKx0uNUbejLbNghIsaqJlw8ycC4WDfyjgCrXgWOR1cImivY5OacnMeO0x43EKvYrh74LT5bB2pH/knceilIZQ7s3281IIiKDThEREIRERCEREQhEREIRV3S+eSQR0FOfb1hMd/u4RnNIeQbceJ4KYxPEo6eJ80rtWNguT+gHEk5AcV99HeASEvxKrbq1FQAI4ztgpxmxn5nZOd4c1YMCw81M3WuHZb5ngPyf2m1RLlbYblW/DMOZTwxwxC0cbGsaOTRYeK2URaKotEREIXO9KdF5qKZ9fh7C9j+tVUjffttlhG6Qb2+93rYwjGIaqITQPDmHwLTva4bWuHAq+KlaR+j4uldWYdIKeqPbaRenn5SsGw/jGf6qAxXBmVn/YzR/ke/1TmGcx6HZZkVbp9Mmxyer4hGaOo/HnDJzil7JHf3XJVjBvmNh2Hce5UGopZqZ2WVpB97HipJr2vF2lfURE3XSIiIQiIoLE9L4Y39DEHVNSdlPANd9/xEZRjiTs4JaGCSd2SJpJ+S5c4NFypipqWRsc+RzWMaLuc42AHMqAwzCpMbeHyB0eFsdcNPVfWOaciRtbDceP/jIYVoDPVvbPi5bqtOsygYbwtI2GZ3xnctneMl0FjAAAAABkAMgAOCvWFYG2mIlm1fw5D1Pv5qPmqM+jdkjjDQGtAAAsABYADIADcFQdMNEZoJnYjhrQZD+0UuxtQB7zQNko47+++t0BFYpI2StLHi4KagkG4XPcA0ihrI9eI5jJ8bspI3cHt3b89h3KTWLSz0ctqJPW6OQ01aPiN7EnKVux1+P6qtM0vlpXiHFYTTv2CdoLqaTmHC+p3Zju2Kh4j0flhJfT9pvLiPVSEVUHaP0PkrUix09Q2RoexzXsOxzSHNPcRkVkVZIINiniIiIQiIiEItbEcSip43SzPDI2jNx/QcSdwGah6vTFhkMFFG6sqfu4vs2c5ZeywefgpXAvR4+SRtVir2zzNzjp2/s0B5NP2j/xO+uRU/h+BzVJDpBlZ5nuH5Pmm0tQ1mg1K0NH9H5cUljrKtjo6KNwfT0rxZ0rh2ZphuG9rP7drpSItAggjp4xHGLAKNc4uNyiIiWXKIiIQiIiELVxHDIahhjnjZKw+69ocOGw7+aps/oqbES7Dqqekzv0V+np/wDtvzHgVfEXD42SDK8Aj56r0EjULm78NxuHbFR1Y4xyOgee8PGrfuKwnGq9pPSYVVD+G+KX9CF05eXKKkwShebmO3cSPylhUSDiuZf8frXfZ4VWE/jMcY8ySszIMalyZR01OPmnn6Uj+WIf3XRgva8ZgVCw3yX7yfVBqJDxXP4fRpPP/wDYV0sjTtgpwKeI8nEXc8eSt2CaOU1Ezo6WFkTd+qMz+Zxzce8lSSKUihjiGWNoA+QskSSdSiIiVXiIiIQiw1VGyVhZKxr2Ha1wDmnvBWZEIVFrPRJTBxkoZZ6KQ5+xdeIn8UTsj3XC0naP43B2X0dW0fMH08p/puxdHRNZ6KCo/wArAfDX67rtr3M/iVzN1ZizB18Kc48Y6mEjwBzXmPE8UdswmUH8VRC0fWy6aUCj/wDgaG98nm71SnxEnNc3ZhuOTZCKipRxfI+d47gwat+9bkPot6bPEayeqH3Lf8PBxzYw3d4lX1E8gw+mgN42AHz+u64dI925WnheEQU0Yip4mRMHusaGjvNtp5lbiInyTRERCEREQhf/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58" name="Picture 6" descr="http://t0.gstatic.com/images?q=tbn:ANd9GcSq3NR1KZNbJq6kwqaWW3veg96odGAY3fXGTfMMEexBkhmNLVKHhw">
            <a:hlinkClick r:id="rId2"/>
          </p:cNvPr>
          <p:cNvPicPr>
            <a:picLocks noChangeAspect="1" noChangeArrowheads="1"/>
          </p:cNvPicPr>
          <p:nvPr/>
        </p:nvPicPr>
        <p:blipFill>
          <a:blip r:embed="rId3" cstate="print"/>
          <a:srcRect/>
          <a:stretch>
            <a:fillRect/>
          </a:stretch>
        </p:blipFill>
        <p:spPr bwMode="auto">
          <a:xfrm>
            <a:off x="3059832" y="4365104"/>
            <a:ext cx="1800200" cy="1676207"/>
          </a:xfrm>
          <a:prstGeom prst="rect">
            <a:avLst/>
          </a:prstGeom>
          <a:noFill/>
        </p:spPr>
      </p:pic>
      <p:pic>
        <p:nvPicPr>
          <p:cNvPr id="23560" name="Picture 8" descr="http://www.mariaodonoghue.ie/blog/wp-content/uploads/2011/08/guide1.jpg">
            <a:hlinkClick r:id="rId4"/>
          </p:cNvPr>
          <p:cNvPicPr>
            <a:picLocks noChangeAspect="1" noChangeArrowheads="1"/>
          </p:cNvPicPr>
          <p:nvPr/>
        </p:nvPicPr>
        <p:blipFill>
          <a:blip r:embed="rId5" cstate="print"/>
          <a:srcRect l="50399" t="12587" b="11894"/>
          <a:stretch>
            <a:fillRect/>
          </a:stretch>
        </p:blipFill>
        <p:spPr bwMode="auto">
          <a:xfrm>
            <a:off x="395536" y="260648"/>
            <a:ext cx="2304256" cy="2592288"/>
          </a:xfrm>
          <a:prstGeom prst="rect">
            <a:avLst/>
          </a:prstGeom>
          <a:noFill/>
        </p:spPr>
      </p:pic>
      <p:pic>
        <p:nvPicPr>
          <p:cNvPr id="23562" name="Picture 10" descr="&lt;b&gt;No match for TITLE in published_org_national_uniform&lt;/b&gt;"/>
          <p:cNvPicPr>
            <a:picLocks noChangeAspect="1" noChangeArrowheads="1"/>
          </p:cNvPicPr>
          <p:nvPr/>
        </p:nvPicPr>
        <p:blipFill>
          <a:blip r:embed="rId6" cstate="print"/>
          <a:srcRect/>
          <a:stretch>
            <a:fillRect/>
          </a:stretch>
        </p:blipFill>
        <p:spPr bwMode="auto">
          <a:xfrm>
            <a:off x="395536" y="4221088"/>
            <a:ext cx="2448272" cy="2426607"/>
          </a:xfrm>
          <a:prstGeom prst="rect">
            <a:avLst/>
          </a:prstGeom>
          <a:noFill/>
        </p:spPr>
      </p:pic>
      <p:pic>
        <p:nvPicPr>
          <p:cNvPr id="23564" name="Picture 12" descr="http://t3.gstatic.com/images?q=tbn:ANd9GcQfYDZeRludr1fpB8GEYkyKw6Nq91Kv1jvzcV3QR5yGpzDmXSwTSg">
            <a:hlinkClick r:id="rId7"/>
          </p:cNvPr>
          <p:cNvPicPr>
            <a:picLocks noChangeAspect="1" noChangeArrowheads="1"/>
          </p:cNvPicPr>
          <p:nvPr/>
        </p:nvPicPr>
        <p:blipFill>
          <a:blip r:embed="rId8" cstate="print"/>
          <a:srcRect/>
          <a:stretch>
            <a:fillRect/>
          </a:stretch>
        </p:blipFill>
        <p:spPr bwMode="auto">
          <a:xfrm>
            <a:off x="539552" y="2852936"/>
            <a:ext cx="1913192" cy="1299990"/>
          </a:xfrm>
          <a:prstGeom prst="rect">
            <a:avLst/>
          </a:prstGeom>
          <a:noFill/>
        </p:spPr>
      </p:pic>
      <p:sp>
        <p:nvSpPr>
          <p:cNvPr id="11" name="Rectangle 10"/>
          <p:cNvSpPr/>
          <p:nvPr/>
        </p:nvSpPr>
        <p:spPr>
          <a:xfrm>
            <a:off x="5508104" y="4221088"/>
            <a:ext cx="3240360" cy="738664"/>
          </a:xfrm>
          <a:prstGeom prst="rect">
            <a:avLst/>
          </a:prstGeom>
          <a:solidFill>
            <a:schemeClr val="bg1"/>
          </a:solidFill>
          <a:ln>
            <a:noFill/>
          </a:ln>
        </p:spPr>
        <p:txBody>
          <a:bodyPr wrap="square">
            <a:spAutoFit/>
          </a:bodyPr>
          <a:lstStyle/>
          <a:p>
            <a:r>
              <a:rPr lang="en-GB" sz="1400" b="1" dirty="0" smtClean="0">
                <a:latin typeface="Comic Sans MS" pitchFamily="66" charset="0"/>
              </a:rPr>
              <a:t>Catholic Guides</a:t>
            </a:r>
          </a:p>
          <a:p>
            <a:r>
              <a:rPr lang="en-GB" sz="1400" dirty="0" smtClean="0">
                <a:latin typeface="Comic Sans MS" pitchFamily="66" charset="0"/>
              </a:rPr>
              <a:t>Some girls join Catholic units, and they are called </a:t>
            </a:r>
            <a:r>
              <a:rPr lang="en-GB" sz="1400" dirty="0" err="1" smtClean="0">
                <a:latin typeface="Comic Sans MS" pitchFamily="66" charset="0"/>
              </a:rPr>
              <a:t>Brigini</a:t>
            </a:r>
            <a:r>
              <a:rPr lang="en-GB" sz="1400" dirty="0">
                <a:latin typeface="Comic Sans MS" pitchFamily="66" charset="0"/>
              </a:rPr>
              <a:t> </a:t>
            </a:r>
            <a:r>
              <a:rPr lang="en-GB" sz="1400" dirty="0" smtClean="0">
                <a:latin typeface="Comic Sans MS" pitchFamily="66" charset="0"/>
              </a:rPr>
              <a:t>not Brownies. </a:t>
            </a:r>
            <a:endParaRPr lang="en-GB" sz="1400" dirty="0" smtClean="0"/>
          </a:p>
        </p:txBody>
      </p:sp>
      <p:pic>
        <p:nvPicPr>
          <p:cNvPr id="23566" name="Picture 14" descr="http://t1.gstatic.com/images?q=tbn:ANd9GcS6m3IJrrQuTsaRCFmD9nQNkXO1FllRUXMx2Xv8rNu4bhs3qMurGQ">
            <a:hlinkClick r:id="rId9"/>
          </p:cNvPr>
          <p:cNvPicPr>
            <a:picLocks noChangeAspect="1" noChangeArrowheads="1"/>
          </p:cNvPicPr>
          <p:nvPr/>
        </p:nvPicPr>
        <p:blipFill>
          <a:blip r:embed="rId10" cstate="print"/>
          <a:srcRect/>
          <a:stretch>
            <a:fillRect/>
          </a:stretch>
        </p:blipFill>
        <p:spPr bwMode="auto">
          <a:xfrm>
            <a:off x="7380312" y="4941168"/>
            <a:ext cx="1472179" cy="1688233"/>
          </a:xfrm>
          <a:prstGeom prst="rect">
            <a:avLst/>
          </a:prstGeom>
          <a:noFill/>
        </p:spPr>
      </p:pic>
      <p:pic>
        <p:nvPicPr>
          <p:cNvPr id="23568" name="Picture 16" descr="http://www.girlguidesireland.ie/assets/7/A190739B-D668-F795-AFB947291922851F_original/image024.jpg"/>
          <p:cNvPicPr>
            <a:picLocks noChangeAspect="1" noChangeArrowheads="1"/>
          </p:cNvPicPr>
          <p:nvPr/>
        </p:nvPicPr>
        <p:blipFill>
          <a:blip r:embed="rId11" cstate="print"/>
          <a:srcRect/>
          <a:stretch>
            <a:fillRect/>
          </a:stretch>
        </p:blipFill>
        <p:spPr bwMode="auto">
          <a:xfrm>
            <a:off x="5508104" y="5085184"/>
            <a:ext cx="1977549" cy="1315070"/>
          </a:xfrm>
          <a:prstGeom prst="rect">
            <a:avLst/>
          </a:prstGeom>
          <a:noFill/>
        </p:spPr>
      </p:pic>
      <p:sp>
        <p:nvSpPr>
          <p:cNvPr id="14" name="Rectangle 13"/>
          <p:cNvSpPr/>
          <p:nvPr/>
        </p:nvSpPr>
        <p:spPr>
          <a:xfrm>
            <a:off x="5220072" y="4149080"/>
            <a:ext cx="3528392" cy="2448272"/>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2448272" cy="646331"/>
          </a:xfrm>
          <a:prstGeom prst="rect">
            <a:avLst/>
          </a:prstGeom>
          <a:noFill/>
        </p:spPr>
        <p:txBody>
          <a:bodyPr wrap="square" rtlCol="0">
            <a:spAutoFit/>
          </a:bodyPr>
          <a:lstStyle/>
          <a:p>
            <a:pPr algn="ctr"/>
            <a:r>
              <a:rPr lang="en-GB" sz="3600" dirty="0" smtClean="0">
                <a:latin typeface="Comic Sans MS" pitchFamily="66" charset="0"/>
              </a:rPr>
              <a:t>KENYA</a:t>
            </a:r>
            <a:endParaRPr lang="en-GB" sz="3600" dirty="0">
              <a:latin typeface="Comic Sans MS" pitchFamily="66" charset="0"/>
            </a:endParaRPr>
          </a:p>
        </p:txBody>
      </p:sp>
      <p:pic>
        <p:nvPicPr>
          <p:cNvPr id="3" name="Picture 8" descr="Image of National Flag"/>
          <p:cNvPicPr>
            <a:picLocks noChangeAspect="1" noChangeArrowheads="1"/>
          </p:cNvPicPr>
          <p:nvPr/>
        </p:nvPicPr>
        <p:blipFill>
          <a:blip r:embed="rId2" cstate="print"/>
          <a:srcRect/>
          <a:stretch>
            <a:fillRect/>
          </a:stretch>
        </p:blipFill>
        <p:spPr bwMode="auto">
          <a:xfrm>
            <a:off x="6372200" y="332656"/>
            <a:ext cx="2256619" cy="1512168"/>
          </a:xfrm>
          <a:prstGeom prst="rect">
            <a:avLst/>
          </a:prstGeom>
          <a:noFill/>
        </p:spPr>
      </p:pic>
      <p:sp>
        <p:nvSpPr>
          <p:cNvPr id="4" name="Rectangle 3"/>
          <p:cNvSpPr/>
          <p:nvPr/>
        </p:nvSpPr>
        <p:spPr>
          <a:xfrm>
            <a:off x="251520" y="908720"/>
            <a:ext cx="3294112" cy="2893100"/>
          </a:xfrm>
          <a:prstGeom prst="rect">
            <a:avLst/>
          </a:prstGeom>
          <a:ln>
            <a:solidFill>
              <a:schemeClr val="accent6">
                <a:lumMod val="50000"/>
              </a:schemeClr>
            </a:solidFill>
          </a:ln>
        </p:spPr>
        <p:txBody>
          <a:bodyPr wrap="square">
            <a:spAutoFit/>
          </a:bodyPr>
          <a:lstStyle/>
          <a:p>
            <a:r>
              <a:rPr lang="en-GB" sz="1400" dirty="0" smtClean="0">
                <a:latin typeface="Comic Sans MS" pitchFamily="66" charset="0"/>
              </a:rPr>
              <a:t>Brownies are aged 7 to 11 years. </a:t>
            </a:r>
          </a:p>
          <a:p>
            <a:r>
              <a:rPr lang="en-GB" sz="1400" b="1" dirty="0" smtClean="0">
                <a:latin typeface="Comic Sans MS" pitchFamily="66" charset="0"/>
              </a:rPr>
              <a:t>Brownie Promise</a:t>
            </a:r>
          </a:p>
          <a:p>
            <a:r>
              <a:rPr lang="en-GB" sz="1400" dirty="0" smtClean="0">
                <a:latin typeface="Comic Sans MS" pitchFamily="66" charset="0"/>
              </a:rPr>
              <a:t>I promise to do my best:</a:t>
            </a:r>
            <a:br>
              <a:rPr lang="en-GB" sz="1400" dirty="0" smtClean="0">
                <a:latin typeface="Comic Sans MS" pitchFamily="66" charset="0"/>
              </a:rPr>
            </a:br>
            <a:r>
              <a:rPr lang="en-GB" sz="1400" dirty="0" smtClean="0">
                <a:latin typeface="Comic Sans MS" pitchFamily="66" charset="0"/>
              </a:rPr>
              <a:t>To do my duty to God and my Country,</a:t>
            </a:r>
            <a:br>
              <a:rPr lang="en-GB" sz="1400" dirty="0" smtClean="0">
                <a:latin typeface="Comic Sans MS" pitchFamily="66" charset="0"/>
              </a:rPr>
            </a:br>
            <a:r>
              <a:rPr lang="en-GB" sz="1400" dirty="0" smtClean="0">
                <a:latin typeface="Comic Sans MS" pitchFamily="66" charset="0"/>
              </a:rPr>
              <a:t>To help other people every day, and</a:t>
            </a:r>
            <a:br>
              <a:rPr lang="en-GB" sz="1400" dirty="0" smtClean="0">
                <a:latin typeface="Comic Sans MS" pitchFamily="66" charset="0"/>
              </a:rPr>
            </a:br>
            <a:r>
              <a:rPr lang="en-GB" sz="1400" dirty="0" smtClean="0">
                <a:latin typeface="Comic Sans MS" pitchFamily="66" charset="0"/>
              </a:rPr>
              <a:t>To keep the Brownie Law.</a:t>
            </a:r>
          </a:p>
          <a:p>
            <a:r>
              <a:rPr lang="en-GB" sz="1400" b="1" dirty="0" smtClean="0">
                <a:latin typeface="Comic Sans MS" pitchFamily="66" charset="0"/>
              </a:rPr>
              <a:t>Brownie Law</a:t>
            </a:r>
          </a:p>
          <a:p>
            <a:r>
              <a:rPr lang="en-GB" sz="1400" dirty="0" smtClean="0">
                <a:latin typeface="Comic Sans MS" pitchFamily="66" charset="0"/>
              </a:rPr>
              <a:t>A Brownie is truthful, obedient and cheerful.</a:t>
            </a:r>
            <a:br>
              <a:rPr lang="en-GB" sz="1400" dirty="0" smtClean="0">
                <a:latin typeface="Comic Sans MS" pitchFamily="66" charset="0"/>
              </a:rPr>
            </a:br>
            <a:r>
              <a:rPr lang="en-GB" sz="1400" dirty="0" smtClean="0">
                <a:latin typeface="Comic Sans MS" pitchFamily="66" charset="0"/>
              </a:rPr>
              <a:t>A Brownie thinks of others before herself</a:t>
            </a:r>
          </a:p>
          <a:p>
            <a:r>
              <a:rPr lang="en-GB" sz="1400" b="1" dirty="0" smtClean="0">
                <a:latin typeface="Comic Sans MS" pitchFamily="66" charset="0"/>
              </a:rPr>
              <a:t>Brownie Motto </a:t>
            </a:r>
            <a:r>
              <a:rPr lang="en-GB" sz="1400" dirty="0" smtClean="0">
                <a:latin typeface="Comic Sans MS" pitchFamily="66" charset="0"/>
              </a:rPr>
              <a:t>- Lend a Hand</a:t>
            </a:r>
          </a:p>
        </p:txBody>
      </p:sp>
      <p:pic>
        <p:nvPicPr>
          <p:cNvPr id="22530" name="Picture 2" descr="http://t3.gstatic.com/images?q=tbn:ANd9GcQzxoxwQ1xPNXl7kcBrRrW9x_hNjw2rbdkiug_AqEPiPbVA4T7K">
            <a:hlinkClick r:id="rId3"/>
          </p:cNvPr>
          <p:cNvPicPr>
            <a:picLocks noChangeAspect="1" noChangeArrowheads="1"/>
          </p:cNvPicPr>
          <p:nvPr/>
        </p:nvPicPr>
        <p:blipFill>
          <a:blip r:embed="rId4" cstate="print"/>
          <a:srcRect/>
          <a:stretch>
            <a:fillRect/>
          </a:stretch>
        </p:blipFill>
        <p:spPr bwMode="auto">
          <a:xfrm>
            <a:off x="3851920" y="332656"/>
            <a:ext cx="2262258" cy="3187080"/>
          </a:xfrm>
          <a:prstGeom prst="rect">
            <a:avLst/>
          </a:prstGeom>
          <a:noFill/>
        </p:spPr>
      </p:pic>
      <p:pic>
        <p:nvPicPr>
          <p:cNvPr id="22532" name="Picture 4" descr="Brownies from Kenya #Thinking Day"/>
          <p:cNvPicPr>
            <a:picLocks noChangeAspect="1" noChangeArrowheads="1"/>
          </p:cNvPicPr>
          <p:nvPr/>
        </p:nvPicPr>
        <p:blipFill>
          <a:blip r:embed="rId5" cstate="print"/>
          <a:srcRect/>
          <a:stretch>
            <a:fillRect/>
          </a:stretch>
        </p:blipFill>
        <p:spPr bwMode="auto">
          <a:xfrm>
            <a:off x="251520" y="4005064"/>
            <a:ext cx="3337432" cy="2226593"/>
          </a:xfrm>
          <a:prstGeom prst="rect">
            <a:avLst/>
          </a:prstGeom>
          <a:noFill/>
        </p:spPr>
      </p:pic>
      <p:pic>
        <p:nvPicPr>
          <p:cNvPr id="22534" name="Picture 6" descr="Kenya Girl Guides Association.png">
            <a:hlinkClick r:id="rId6"/>
          </p:cNvPr>
          <p:cNvPicPr>
            <a:picLocks noChangeAspect="1" noChangeArrowheads="1"/>
          </p:cNvPicPr>
          <p:nvPr/>
        </p:nvPicPr>
        <p:blipFill>
          <a:blip r:embed="rId7" cstate="print"/>
          <a:srcRect/>
          <a:stretch>
            <a:fillRect/>
          </a:stretch>
        </p:blipFill>
        <p:spPr bwMode="auto">
          <a:xfrm>
            <a:off x="6660232" y="2060848"/>
            <a:ext cx="1800200" cy="1813060"/>
          </a:xfrm>
          <a:prstGeom prst="rect">
            <a:avLst/>
          </a:prstGeom>
          <a:noFill/>
        </p:spPr>
      </p:pic>
      <p:sp>
        <p:nvSpPr>
          <p:cNvPr id="8" name="Rectangle 7"/>
          <p:cNvSpPr/>
          <p:nvPr/>
        </p:nvSpPr>
        <p:spPr>
          <a:xfrm>
            <a:off x="3707904" y="3717032"/>
            <a:ext cx="2520280" cy="2462213"/>
          </a:xfrm>
          <a:prstGeom prst="rect">
            <a:avLst/>
          </a:prstGeom>
          <a:ln>
            <a:solidFill>
              <a:schemeClr val="accent6">
                <a:lumMod val="50000"/>
              </a:schemeClr>
            </a:solidFill>
          </a:ln>
        </p:spPr>
        <p:txBody>
          <a:bodyPr wrap="square">
            <a:spAutoFit/>
          </a:bodyPr>
          <a:lstStyle/>
          <a:p>
            <a:r>
              <a:rPr lang="en-GB" sz="1400" b="1" dirty="0" smtClean="0">
                <a:latin typeface="Comic Sans MS" pitchFamily="66" charset="0"/>
              </a:rPr>
              <a:t>What do Brownies in Kenya do?</a:t>
            </a:r>
          </a:p>
          <a:p>
            <a:r>
              <a:rPr lang="en-GB" sz="1400" dirty="0" smtClean="0">
                <a:latin typeface="Comic Sans MS" pitchFamily="66" charset="0"/>
              </a:rPr>
              <a:t>Earn badges</a:t>
            </a:r>
          </a:p>
          <a:p>
            <a:r>
              <a:rPr lang="en-GB" sz="1400" dirty="0" smtClean="0">
                <a:latin typeface="Comic Sans MS" pitchFamily="66" charset="0"/>
              </a:rPr>
              <a:t>Play games</a:t>
            </a:r>
          </a:p>
          <a:p>
            <a:r>
              <a:rPr lang="en-GB" sz="1400" dirty="0" smtClean="0">
                <a:latin typeface="Comic Sans MS" pitchFamily="66" charset="0"/>
              </a:rPr>
              <a:t>Enjoy crafts</a:t>
            </a:r>
          </a:p>
          <a:p>
            <a:r>
              <a:rPr lang="en-GB" sz="1400" dirty="0" smtClean="0">
                <a:latin typeface="Comic Sans MS" pitchFamily="66" charset="0"/>
              </a:rPr>
              <a:t>Learn about keeping safe and healthy </a:t>
            </a:r>
          </a:p>
          <a:p>
            <a:r>
              <a:rPr lang="en-GB" sz="1400" dirty="0" smtClean="0">
                <a:latin typeface="Comic Sans MS" pitchFamily="66" charset="0"/>
              </a:rPr>
              <a:t>Have fun </a:t>
            </a:r>
          </a:p>
          <a:p>
            <a:r>
              <a:rPr lang="en-GB" sz="1400" dirty="0" smtClean="0">
                <a:latin typeface="Comic Sans MS" pitchFamily="66" charset="0"/>
              </a:rPr>
              <a:t>Raise money for charity </a:t>
            </a:r>
          </a:p>
          <a:p>
            <a:r>
              <a:rPr lang="en-GB" sz="1400" dirty="0" smtClean="0">
                <a:latin typeface="Comic Sans MS" pitchFamily="66" charset="0"/>
              </a:rPr>
              <a:t>Enjoy singing and the outdoors </a:t>
            </a:r>
          </a:p>
        </p:txBody>
      </p:sp>
      <p:pic>
        <p:nvPicPr>
          <p:cNvPr id="22536" name="Picture 8" descr="http://t0.gstatic.com/images?q=tbn:ANd9GcQOc9SrJ1YuogIJrosbBZUV9oS3zgHD58nTe4-NfDtEBaSJ-jM9">
            <a:hlinkClick r:id="rId8"/>
          </p:cNvPr>
          <p:cNvPicPr>
            <a:picLocks noChangeAspect="1" noChangeArrowheads="1"/>
          </p:cNvPicPr>
          <p:nvPr/>
        </p:nvPicPr>
        <p:blipFill>
          <a:blip r:embed="rId9" cstate="print"/>
          <a:srcRect/>
          <a:stretch>
            <a:fillRect/>
          </a:stretch>
        </p:blipFill>
        <p:spPr bwMode="auto">
          <a:xfrm>
            <a:off x="6516216" y="4005064"/>
            <a:ext cx="2323805" cy="25416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764</Words>
  <Application>Microsoft Office PowerPoint</Application>
  <PresentationFormat>On-screen Show (4:3)</PresentationFormat>
  <Paragraphs>141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Brownie World Guiding Badge Resource Pack </vt:lpstr>
      <vt:lpstr>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Brownie World Guiding Badge Resource Pack </dc:title>
  <dc:creator>Yvonne</dc:creator>
  <cp:lastModifiedBy>Yvonne</cp:lastModifiedBy>
  <cp:revision>2</cp:revision>
  <dcterms:created xsi:type="dcterms:W3CDTF">2014-01-25T18:37:28Z</dcterms:created>
  <dcterms:modified xsi:type="dcterms:W3CDTF">2014-01-30T12:18:02Z</dcterms:modified>
</cp:coreProperties>
</file>